
<file path=[Content_Types].xml><?xml version="1.0" encoding="utf-8"?>
<Types xmlns="http://schemas.openxmlformats.org/package/2006/content-types">
  <Default Extension="xml" ContentType="application/xml"/>
  <Default Extension="jpeg" ContentType="image/jpeg"/>
  <Default Extension="wmf" ContentType="image/x-wmf"/>
  <Default Extension="png" ContentType="image/png"/>
  <Default Extension="rels" ContentType="application/vnd.openxmlformats-package.relationships+xml"/>
  <Default Extension="bin" ContentType="application/vnd.openxmlformats-officedocument.oleObject"/>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2.xml" ContentType="application/vnd.openxmlformats-officedocument.presentationml.slide+xml"/>
  <Override PartName="/ppt/viewProps.xml" ContentType="application/vnd.openxmlformats-officedocument.presentationml.viewProps+xml"/>
  <Override PartName="/ppt/slides/slide1.xml" ContentType="application/vnd.openxmlformats-officedocument.presentationml.slide+xml"/>
  <Override PartName="/ppt/slides/slide10.xml" ContentType="application/vnd.openxmlformats-officedocument.presentationml.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slideMasters/slideMaster1.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ppt/notesSlides/notesSlide2.xml" ContentType="application/vnd.openxmlformats-officedocument.presentationml.notesSlide+xml"/>
  <Override PartName="/ppt/tableStyles.xml" ContentType="application/vnd.openxmlformats-officedocument.presentationml.tableStyl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snapToObjects="1">
      <p:cViewPr varScale="1">
        <p:scale>
          <a:sx n="88" d="100"/>
          <a:sy n="88" d="100"/>
        </p:scale>
        <p:origin x="184" y="56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presProps" Target="presProps.xml" /><Relationship Id="rId17" Type="http://schemas.openxmlformats.org/officeDocument/2006/relationships/tableStyles" Target="tableStyles.xml" /><Relationship Id="rId18"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50E7C88-BA10-59B3-09CC-E01645542FC6}" type="slidenum">
              <a:rPr/>
              <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343C0DE-A4C0-0AEE-4734-64C24C3EA3F3}"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353B62-0BAF-6D43-5B6B-6131E9BE5CC5}"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7196DA6-7750-971D-6B74-7B5630BEDAD6}"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3CDD6B-1330-197D-7CCD-4A19726110ED}"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2C16141-A6FD-77B6-0048-F881858E9500}"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ED0BC34-4D5F-366C-178B-C64039473489}"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7021124-5E21-4CA6-95EE-AA21DF054B84}"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A92109-75FA-CA4C-7942-3908341F8BE3}"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41D3BE5-6F49-DB85-C2E0-14FEBD269C02}"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4C4D4A6-D5CC-27E1-EC0C-EAF1C72A30E9}"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Slide">
    <p:spTree>
      <p:nvGrpSpPr>
        <p:cNvPr id="1" name=""/>
        <p:cNvGrpSpPr/>
        <p:nvPr/>
      </p:nvGrpSpPr>
      <p:grpSpPr bwMode="auto">
        <a:xfrm>
          <a:off x="0" y="0"/>
          <a:ext cx="0" cy="0"/>
          <a:chOff x="0" y="0"/>
          <a:chExt cx="0" cy="0"/>
        </a:xfrm>
      </p:grpSpPr>
      <p:sp>
        <p:nvSpPr>
          <p:cNvPr id="1277086391"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a:p>
        </p:txBody>
      </p:sp>
      <p:sp>
        <p:nvSpPr>
          <p:cNvPr id="1172179460"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1835823722" name="Date Placeholder 3"/>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171092758" name="Footer Placeholder 4"/>
          <p:cNvSpPr>
            <a:spLocks noGrp="1"/>
          </p:cNvSpPr>
          <p:nvPr>
            <p:ph type="ftr" sz="quarter" idx="11"/>
          </p:nvPr>
        </p:nvSpPr>
        <p:spPr bwMode="auto"/>
        <p:txBody>
          <a:bodyPr/>
          <a:lstStyle/>
          <a:p>
            <a:pPr>
              <a:defRPr/>
            </a:pPr>
            <a:endParaRPr lang="en-US"/>
          </a:p>
        </p:txBody>
      </p:sp>
      <p:sp>
        <p:nvSpPr>
          <p:cNvPr id="1398558298" name="Slide Number Placeholder 5"/>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le and Vertical Text">
    <p:spTree>
      <p:nvGrpSpPr>
        <p:cNvPr id="1" name=""/>
        <p:cNvGrpSpPr/>
        <p:nvPr/>
      </p:nvGrpSpPr>
      <p:grpSpPr bwMode="auto">
        <a:xfrm>
          <a:off x="0" y="0"/>
          <a:ext cx="0" cy="0"/>
          <a:chOff x="0" y="0"/>
          <a:chExt cx="0" cy="0"/>
        </a:xfrm>
      </p:grpSpPr>
      <p:sp>
        <p:nvSpPr>
          <p:cNvPr id="202909677" name="Title 1"/>
          <p:cNvSpPr>
            <a:spLocks noGrp="1"/>
          </p:cNvSpPr>
          <p:nvPr>
            <p:ph type="title"/>
          </p:nvPr>
        </p:nvSpPr>
        <p:spPr bwMode="auto"/>
        <p:txBody>
          <a:bodyPr/>
          <a:lstStyle/>
          <a:p>
            <a:pPr>
              <a:defRPr/>
            </a:pPr>
            <a:r>
              <a:rPr lang="en-US"/>
              <a:t>Click to edit Master title style</a:t>
            </a:r>
            <a:endParaRPr/>
          </a:p>
        </p:txBody>
      </p:sp>
      <p:sp>
        <p:nvSpPr>
          <p:cNvPr id="761865091"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58371748" name="Date Placeholder 3"/>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1787328905" name="Footer Placeholder 4"/>
          <p:cNvSpPr>
            <a:spLocks noGrp="1"/>
          </p:cNvSpPr>
          <p:nvPr>
            <p:ph type="ftr" sz="quarter" idx="11"/>
          </p:nvPr>
        </p:nvSpPr>
        <p:spPr bwMode="auto"/>
        <p:txBody>
          <a:bodyPr/>
          <a:lstStyle/>
          <a:p>
            <a:pPr>
              <a:defRPr/>
            </a:pPr>
            <a:endParaRPr lang="en-US"/>
          </a:p>
        </p:txBody>
      </p:sp>
      <p:sp>
        <p:nvSpPr>
          <p:cNvPr id="2109292213" name="Slide Number Placeholder 5"/>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cal Title and Text">
    <p:spTree>
      <p:nvGrpSpPr>
        <p:cNvPr id="1" name=""/>
        <p:cNvGrpSpPr/>
        <p:nvPr/>
      </p:nvGrpSpPr>
      <p:grpSpPr bwMode="auto">
        <a:xfrm>
          <a:off x="0" y="0"/>
          <a:ext cx="0" cy="0"/>
          <a:chOff x="0" y="0"/>
          <a:chExt cx="0" cy="0"/>
        </a:xfrm>
      </p:grpSpPr>
      <p:sp>
        <p:nvSpPr>
          <p:cNvPr id="163307204"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1409708521" name="Vertical Text Placeholder 2"/>
          <p:cNvSpPr>
            <a:spLocks noGrp="1"/>
          </p:cNvSpPr>
          <p:nvPr>
            <p:ph type="body" orient="vert" idx="1"/>
          </p:nvPr>
        </p:nvSpPr>
        <p:spPr bwMode="auto">
          <a:xfrm>
            <a:off x="838200" y="365125"/>
            <a:ext cx="7734300"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28709755" name="Date Placeholder 3"/>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1599329111" name="Footer Placeholder 4"/>
          <p:cNvSpPr>
            <a:spLocks noGrp="1"/>
          </p:cNvSpPr>
          <p:nvPr>
            <p:ph type="ftr" sz="quarter" idx="11"/>
          </p:nvPr>
        </p:nvSpPr>
        <p:spPr bwMode="auto"/>
        <p:txBody>
          <a:bodyPr/>
          <a:lstStyle/>
          <a:p>
            <a:pPr>
              <a:defRPr/>
            </a:pPr>
            <a:endParaRPr lang="en-US"/>
          </a:p>
        </p:txBody>
      </p:sp>
      <p:sp>
        <p:nvSpPr>
          <p:cNvPr id="813568819" name="Slide Number Placeholder 5"/>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sp>
        <p:nvSpPr>
          <p:cNvPr id="252600665" name="Title 1"/>
          <p:cNvSpPr>
            <a:spLocks noGrp="1"/>
          </p:cNvSpPr>
          <p:nvPr>
            <p:ph type="title"/>
          </p:nvPr>
        </p:nvSpPr>
        <p:spPr bwMode="auto"/>
        <p:txBody>
          <a:bodyPr/>
          <a:lstStyle/>
          <a:p>
            <a:pPr>
              <a:defRPr/>
            </a:pPr>
            <a:r>
              <a:rPr lang="en-US"/>
              <a:t>Click to edit Master title style</a:t>
            </a:r>
            <a:endParaRPr/>
          </a:p>
        </p:txBody>
      </p:sp>
      <p:sp>
        <p:nvSpPr>
          <p:cNvPr id="262839850"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2089086510" name="Date Placeholder 3"/>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1394805990" name="Footer Placeholder 4"/>
          <p:cNvSpPr>
            <a:spLocks noGrp="1"/>
          </p:cNvSpPr>
          <p:nvPr>
            <p:ph type="ftr" sz="quarter" idx="11"/>
          </p:nvPr>
        </p:nvSpPr>
        <p:spPr bwMode="auto"/>
        <p:txBody>
          <a:bodyPr/>
          <a:lstStyle/>
          <a:p>
            <a:pPr>
              <a:defRPr/>
            </a:pPr>
            <a:endParaRPr lang="en-US"/>
          </a:p>
        </p:txBody>
      </p:sp>
      <p:sp>
        <p:nvSpPr>
          <p:cNvPr id="1103631955" name="Slide Number Placeholder 5"/>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Header">
    <p:spTree>
      <p:nvGrpSpPr>
        <p:cNvPr id="1" name=""/>
        <p:cNvGrpSpPr/>
        <p:nvPr/>
      </p:nvGrpSpPr>
      <p:grpSpPr bwMode="auto">
        <a:xfrm>
          <a:off x="0" y="0"/>
          <a:ext cx="0" cy="0"/>
          <a:chOff x="0" y="0"/>
          <a:chExt cx="0" cy="0"/>
        </a:xfrm>
      </p:grpSpPr>
      <p:sp>
        <p:nvSpPr>
          <p:cNvPr id="1609557746"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a:p>
        </p:txBody>
      </p:sp>
      <p:sp>
        <p:nvSpPr>
          <p:cNvPr id="201337126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353710192" name="Date Placeholder 3"/>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1656159748" name="Footer Placeholder 4"/>
          <p:cNvSpPr>
            <a:spLocks noGrp="1"/>
          </p:cNvSpPr>
          <p:nvPr>
            <p:ph type="ftr" sz="quarter" idx="11"/>
          </p:nvPr>
        </p:nvSpPr>
        <p:spPr bwMode="auto"/>
        <p:txBody>
          <a:bodyPr/>
          <a:lstStyle/>
          <a:p>
            <a:pPr>
              <a:defRPr/>
            </a:pPr>
            <a:endParaRPr lang="en-US"/>
          </a:p>
        </p:txBody>
      </p:sp>
      <p:sp>
        <p:nvSpPr>
          <p:cNvPr id="588603628" name="Slide Number Placeholder 5"/>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ntent">
    <p:spTree>
      <p:nvGrpSpPr>
        <p:cNvPr id="1" name=""/>
        <p:cNvGrpSpPr/>
        <p:nvPr/>
      </p:nvGrpSpPr>
      <p:grpSpPr bwMode="auto">
        <a:xfrm>
          <a:off x="0" y="0"/>
          <a:ext cx="0" cy="0"/>
          <a:chOff x="0" y="0"/>
          <a:chExt cx="0" cy="0"/>
        </a:xfrm>
      </p:grpSpPr>
      <p:sp>
        <p:nvSpPr>
          <p:cNvPr id="699631749" name="Title 1"/>
          <p:cNvSpPr>
            <a:spLocks noGrp="1"/>
          </p:cNvSpPr>
          <p:nvPr>
            <p:ph type="title"/>
          </p:nvPr>
        </p:nvSpPr>
        <p:spPr bwMode="auto"/>
        <p:txBody>
          <a:bodyPr/>
          <a:lstStyle/>
          <a:p>
            <a:pPr>
              <a:defRPr/>
            </a:pPr>
            <a:r>
              <a:rPr lang="en-US"/>
              <a:t>Click to edit Master title style</a:t>
            </a:r>
            <a:endParaRPr/>
          </a:p>
        </p:txBody>
      </p:sp>
      <p:sp>
        <p:nvSpPr>
          <p:cNvPr id="548212939" name="Content Placeholder 2"/>
          <p:cNvSpPr>
            <a:spLocks noGrp="1"/>
          </p:cNvSpPr>
          <p:nvPr>
            <p:ph sz="half" idx="1"/>
          </p:nvPr>
        </p:nvSpPr>
        <p:spPr bwMode="auto">
          <a:xfrm>
            <a:off x="838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496920756" name="Content Placeholder 3"/>
          <p:cNvSpPr>
            <a:spLocks noGrp="1"/>
          </p:cNvSpPr>
          <p:nvPr>
            <p:ph sz="half" idx="2"/>
          </p:nvPr>
        </p:nvSpPr>
        <p:spPr bwMode="auto">
          <a:xfrm>
            <a:off x="6172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275745230" name="Date Placeholder 4"/>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1566900290" name="Footer Placeholder 5"/>
          <p:cNvSpPr>
            <a:spLocks noGrp="1"/>
          </p:cNvSpPr>
          <p:nvPr>
            <p:ph type="ftr" sz="quarter" idx="11"/>
          </p:nvPr>
        </p:nvSpPr>
        <p:spPr bwMode="auto"/>
        <p:txBody>
          <a:bodyPr/>
          <a:lstStyle/>
          <a:p>
            <a:pPr>
              <a:defRPr/>
            </a:pPr>
            <a:endParaRPr lang="en-US"/>
          </a:p>
        </p:txBody>
      </p:sp>
      <p:sp>
        <p:nvSpPr>
          <p:cNvPr id="1376437870" name="Slide Number Placeholder 6"/>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sp>
        <p:nvSpPr>
          <p:cNvPr id="598221046" name="Title 1"/>
          <p:cNvSpPr>
            <a:spLocks noGrp="1"/>
          </p:cNvSpPr>
          <p:nvPr>
            <p:ph type="title"/>
          </p:nvPr>
        </p:nvSpPr>
        <p:spPr bwMode="auto">
          <a:xfrm>
            <a:off x="839788" y="365125"/>
            <a:ext cx="10515600" cy="1325563"/>
          </a:xfrm>
        </p:spPr>
        <p:txBody>
          <a:bodyPr/>
          <a:lstStyle/>
          <a:p>
            <a:pPr>
              <a:defRPr/>
            </a:pPr>
            <a:r>
              <a:rPr lang="en-US"/>
              <a:t>Click to edit Master title style</a:t>
            </a:r>
            <a:endParaRPr/>
          </a:p>
        </p:txBody>
      </p:sp>
      <p:sp>
        <p:nvSpPr>
          <p:cNvPr id="53343762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748483450" name="Content Placeholder 3"/>
          <p:cNvSpPr>
            <a:spLocks noGrp="1"/>
          </p:cNvSpPr>
          <p:nvPr>
            <p:ph sz="half" idx="2"/>
          </p:nvPr>
        </p:nvSpPr>
        <p:spPr bwMode="auto">
          <a:xfrm>
            <a:off x="839788" y="2505074"/>
            <a:ext cx="5157787"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873694580"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1686030585" name="Content Placeholder 5"/>
          <p:cNvSpPr>
            <a:spLocks noGrp="1"/>
          </p:cNvSpPr>
          <p:nvPr>
            <p:ph sz="quarter" idx="4"/>
          </p:nvPr>
        </p:nvSpPr>
        <p:spPr bwMode="auto">
          <a:xfrm>
            <a:off x="6172200" y="2505074"/>
            <a:ext cx="5183188"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62336323" name="Date Placeholder 6"/>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211313057" name="Footer Placeholder 7"/>
          <p:cNvSpPr>
            <a:spLocks noGrp="1"/>
          </p:cNvSpPr>
          <p:nvPr>
            <p:ph type="ftr" sz="quarter" idx="11"/>
          </p:nvPr>
        </p:nvSpPr>
        <p:spPr bwMode="auto"/>
        <p:txBody>
          <a:bodyPr/>
          <a:lstStyle/>
          <a:p>
            <a:pPr>
              <a:defRPr/>
            </a:pPr>
            <a:endParaRPr lang="en-US"/>
          </a:p>
        </p:txBody>
      </p:sp>
      <p:sp>
        <p:nvSpPr>
          <p:cNvPr id="824780442" name="Slide Number Placeholder 8"/>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le Only">
    <p:spTree>
      <p:nvGrpSpPr>
        <p:cNvPr id="1" name=""/>
        <p:cNvGrpSpPr/>
        <p:nvPr/>
      </p:nvGrpSpPr>
      <p:grpSpPr bwMode="auto">
        <a:xfrm>
          <a:off x="0" y="0"/>
          <a:ext cx="0" cy="0"/>
          <a:chOff x="0" y="0"/>
          <a:chExt cx="0" cy="0"/>
        </a:xfrm>
      </p:grpSpPr>
      <p:sp>
        <p:nvSpPr>
          <p:cNvPr id="425821651" name="Title 1"/>
          <p:cNvSpPr>
            <a:spLocks noGrp="1"/>
          </p:cNvSpPr>
          <p:nvPr>
            <p:ph type="title"/>
          </p:nvPr>
        </p:nvSpPr>
        <p:spPr bwMode="auto"/>
        <p:txBody>
          <a:bodyPr/>
          <a:lstStyle/>
          <a:p>
            <a:pPr>
              <a:defRPr/>
            </a:pPr>
            <a:r>
              <a:rPr lang="en-US"/>
              <a:t>Click to edit Master title style</a:t>
            </a:r>
            <a:endParaRPr/>
          </a:p>
        </p:txBody>
      </p:sp>
      <p:sp>
        <p:nvSpPr>
          <p:cNvPr id="124031040" name="Date Placeholder 2"/>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938366996" name="Footer Placeholder 3"/>
          <p:cNvSpPr>
            <a:spLocks noGrp="1"/>
          </p:cNvSpPr>
          <p:nvPr>
            <p:ph type="ftr" sz="quarter" idx="11"/>
          </p:nvPr>
        </p:nvSpPr>
        <p:spPr bwMode="auto"/>
        <p:txBody>
          <a:bodyPr/>
          <a:lstStyle/>
          <a:p>
            <a:pPr>
              <a:defRPr/>
            </a:pPr>
            <a:endParaRPr lang="en-US"/>
          </a:p>
        </p:txBody>
      </p:sp>
      <p:sp>
        <p:nvSpPr>
          <p:cNvPr id="1335217974" name="Slide Number Placeholder 4"/>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sp>
        <p:nvSpPr>
          <p:cNvPr id="87569121" name="Date Placeholder 1"/>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27530040" name="Footer Placeholder 2"/>
          <p:cNvSpPr>
            <a:spLocks noGrp="1"/>
          </p:cNvSpPr>
          <p:nvPr>
            <p:ph type="ftr" sz="quarter" idx="11"/>
          </p:nvPr>
        </p:nvSpPr>
        <p:spPr bwMode="auto"/>
        <p:txBody>
          <a:bodyPr/>
          <a:lstStyle/>
          <a:p>
            <a:pPr>
              <a:defRPr/>
            </a:pPr>
            <a:endParaRPr lang="en-US"/>
          </a:p>
        </p:txBody>
      </p:sp>
      <p:sp>
        <p:nvSpPr>
          <p:cNvPr id="1039989496" name="Slide Number Placeholder 3"/>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sp>
        <p:nvSpPr>
          <p:cNvPr id="91769046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489241431"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76084535"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261531872" name="Date Placeholder 4"/>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2033179616" name="Footer Placeholder 5"/>
          <p:cNvSpPr>
            <a:spLocks noGrp="1"/>
          </p:cNvSpPr>
          <p:nvPr>
            <p:ph type="ftr" sz="quarter" idx="11"/>
          </p:nvPr>
        </p:nvSpPr>
        <p:spPr bwMode="auto"/>
        <p:txBody>
          <a:bodyPr/>
          <a:lstStyle/>
          <a:p>
            <a:pPr>
              <a:defRPr/>
            </a:pPr>
            <a:endParaRPr lang="en-US"/>
          </a:p>
        </p:txBody>
      </p:sp>
      <p:sp>
        <p:nvSpPr>
          <p:cNvPr id="1887003209" name="Slide Number Placeholder 6"/>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sp>
        <p:nvSpPr>
          <p:cNvPr id="189570263"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92586913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1216343311"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1694248794" name="Date Placeholder 4"/>
          <p:cNvSpPr>
            <a:spLocks noGrp="1"/>
          </p:cNvSpPr>
          <p:nvPr>
            <p:ph type="dt" sz="half" idx="10"/>
          </p:nvPr>
        </p:nvSpPr>
        <p:spPr bwMode="auto"/>
        <p:txBody>
          <a:bodyPr/>
          <a:lstStyle/>
          <a:p>
            <a:pPr>
              <a:defRPr/>
            </a:pPr>
            <a:fld id="{9AA76373-970C-C246-84A5-82E48F92DBF3}" type="datetimeFigureOut">
              <a:rPr lang="en-US"/>
              <a:t>5/23/25</a:t>
            </a:fld>
            <a:endParaRPr lang="en-US"/>
          </a:p>
        </p:txBody>
      </p:sp>
      <p:sp>
        <p:nvSpPr>
          <p:cNvPr id="812844894" name="Footer Placeholder 5"/>
          <p:cNvSpPr>
            <a:spLocks noGrp="1"/>
          </p:cNvSpPr>
          <p:nvPr>
            <p:ph type="ftr" sz="quarter" idx="11"/>
          </p:nvPr>
        </p:nvSpPr>
        <p:spPr bwMode="auto"/>
        <p:txBody>
          <a:bodyPr/>
          <a:lstStyle/>
          <a:p>
            <a:pPr>
              <a:defRPr/>
            </a:pPr>
            <a:endParaRPr lang="en-US"/>
          </a:p>
        </p:txBody>
      </p:sp>
      <p:sp>
        <p:nvSpPr>
          <p:cNvPr id="2139881230" name="Slide Number Placeholder 6"/>
          <p:cNvSpPr>
            <a:spLocks noGrp="1"/>
          </p:cNvSpPr>
          <p:nvPr>
            <p:ph type="sldNum" sz="quarter" idx="12"/>
          </p:nvPr>
        </p:nvSpPr>
        <p:spPr bwMode="auto"/>
        <p:txBody>
          <a:bodyPr/>
          <a:lstStyle/>
          <a:p>
            <a:pPr>
              <a:defRPr/>
            </a:pPr>
            <a:fld id="{44C86434-D082-804C-9119-52459B3F568F}" type="slidenum">
              <a:rPr lang="en-US"/>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96163024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1208642577"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44222687"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AA76373-970C-C246-84A5-82E48F92DBF3}" type="datetimeFigureOut">
              <a:rPr lang="en-US"/>
              <a:t>5/23/25</a:t>
            </a:fld>
            <a:endParaRPr lang="en-US"/>
          </a:p>
        </p:txBody>
      </p:sp>
      <p:sp>
        <p:nvSpPr>
          <p:cNvPr id="160744773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2115947690"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4C86434-D082-804C-9119-52459B3F568F}"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ts val="0"/>
        </a:spcBef>
        <a:buNone/>
        <a:defRPr sz="44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colors.artyclick.com/color-shades-finder/?color=#DE0100"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13349084" name="Picture 4"/>
          <p:cNvPicPr>
            <a:picLocks noChangeAspect="1"/>
          </p:cNvPicPr>
          <p:nvPr/>
        </p:nvPicPr>
        <p:blipFill rotWithShape="1">
          <a:blip r:embed="rId3"/>
          <a:stretch/>
        </p:blipFill>
        <p:spPr bwMode="auto">
          <a:xfrm>
            <a:off x="0" y="0"/>
            <a:ext cx="3168981" cy="6858000"/>
          </a:xfrm>
          <a:prstGeom prst="rect">
            <a:avLst/>
          </a:prstGeom>
        </p:spPr>
      </p:pic>
      <p:sp>
        <p:nvSpPr>
          <p:cNvPr id="807648290" name="TextBox 6"/>
          <p:cNvSpPr txBox="1"/>
          <p:nvPr/>
        </p:nvSpPr>
        <p:spPr bwMode="auto">
          <a:xfrm>
            <a:off x="7543800" y="0"/>
            <a:ext cx="4648201" cy="584775"/>
          </a:xfrm>
          <a:prstGeom prst="rect">
            <a:avLst/>
          </a:prstGeom>
          <a:noFill/>
        </p:spPr>
        <p:txBody>
          <a:bodyPr wrap="square" rtlCol="0">
            <a:spAutoFit/>
          </a:bodyPr>
          <a:lstStyle/>
          <a:p>
            <a:pPr algn="r">
              <a:defRPr/>
            </a:pPr>
            <a:r>
              <a:rPr lang="en-US" sz="3200">
                <a:latin typeface="Athlon SemiBold"/>
              </a:rPr>
              <a:t>1 – Opening Sequence</a:t>
            </a:r>
            <a:endParaRPr/>
          </a:p>
        </p:txBody>
      </p:sp>
      <p:sp>
        <p:nvSpPr>
          <p:cNvPr id="1175066309" name="TextBox 12"/>
          <p:cNvSpPr txBox="1"/>
          <p:nvPr/>
        </p:nvSpPr>
        <p:spPr bwMode="auto">
          <a:xfrm>
            <a:off x="4199467" y="774000"/>
            <a:ext cx="7300771" cy="3932279"/>
          </a:xfrm>
          <a:prstGeom prst="rect">
            <a:avLst/>
          </a:prstGeom>
          <a:noFill/>
        </p:spPr>
        <p:txBody>
          <a:bodyPr wrap="square" rtlCol="0">
            <a:spAutoFit/>
          </a:bodyPr>
          <a:lstStyle/>
          <a:p>
            <a:pPr marL="285750" indent="-285750">
              <a:buFont typeface="Arial"/>
              <a:buChar char="•"/>
              <a:defRPr/>
            </a:pPr>
            <a:r>
              <a:rPr lang="de-DE"/>
              <a:t>Diese kurze Zwischensequenz wird beim Öffnen der App eingeblendet. Beim erstmaligen Öffnen nach dem Download können hier ein paar Sekunden verstreichen. Evtl. ist diese Dauer an die Internetgeschwindigkeit gebunden, bei mir waren das ca. 5 Sekunden, in denen sich nichts getan hat.</a:t>
            </a:r>
            <a:endParaRPr/>
          </a:p>
          <a:p>
            <a:pPr marL="285750" indent="-285750">
              <a:buFont typeface="Arial"/>
              <a:buChar char="•"/>
              <a:defRPr/>
            </a:pPr>
            <a:endParaRPr lang="de-DE"/>
          </a:p>
          <a:p>
            <a:pPr marL="285750" indent="-285750">
              <a:buFont typeface="Arial"/>
              <a:buChar char="•"/>
              <a:defRPr/>
            </a:pPr>
            <a:r>
              <a:rPr lang="de-DE"/>
              <a:t>In jenem Fall wird dieser kurze Ladebildschirm nicht optimal genutzt und das Potenzial nicht voll ausgeschöpft. Es sieht ein bisschen zu leer und unscheinbar aus.</a:t>
            </a:r>
            <a:endParaRPr/>
          </a:p>
          <a:p>
            <a:pPr marL="285750" indent="-285750">
              <a:buFont typeface="Arial"/>
              <a:buChar char="•"/>
              <a:defRPr/>
            </a:pPr>
            <a:endParaRPr lang="de-DE"/>
          </a:p>
          <a:p>
            <a:pPr marL="285750" indent="-285750">
              <a:buFont typeface="Arial"/>
              <a:buChar char="•"/>
              <a:defRPr/>
            </a:pPr>
            <a:r>
              <a:rPr lang="de-DE"/>
              <a:t>Ich würde empfehlen, eine Fortschrittsanzeige zu implementieren. Muss nicht mal aufwändig chic sein oder in Prozent angegeben sein. Aber eine kleine visuelle Hilfe hilft User, Geduld zu bewahren. Ein kleiner Ladebalken reicht hier schon aus.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375553314" name="Picture 3"/>
          <p:cNvPicPr>
            <a:picLocks noChangeAspect="1"/>
          </p:cNvPicPr>
          <p:nvPr/>
        </p:nvPicPr>
        <p:blipFill rotWithShape="1">
          <a:blip r:embed="rId3"/>
          <a:stretch/>
        </p:blipFill>
        <p:spPr bwMode="auto">
          <a:xfrm>
            <a:off x="0" y="0"/>
            <a:ext cx="3168981" cy="6858000"/>
          </a:xfrm>
          <a:prstGeom prst="rect">
            <a:avLst/>
          </a:prstGeom>
        </p:spPr>
      </p:pic>
      <p:sp>
        <p:nvSpPr>
          <p:cNvPr id="1827260426" name="TextBox 5"/>
          <p:cNvSpPr txBox="1"/>
          <p:nvPr/>
        </p:nvSpPr>
        <p:spPr bwMode="auto">
          <a:xfrm>
            <a:off x="4904508" y="0"/>
            <a:ext cx="7288211" cy="579479"/>
          </a:xfrm>
          <a:prstGeom prst="rect">
            <a:avLst/>
          </a:prstGeom>
          <a:noFill/>
        </p:spPr>
        <p:txBody>
          <a:bodyPr wrap="square" rtlCol="0">
            <a:spAutoFit/>
          </a:bodyPr>
          <a:lstStyle/>
          <a:p>
            <a:pPr algn="r">
              <a:defRPr/>
            </a:pPr>
            <a:r>
              <a:rPr lang="en-US" sz="3200">
                <a:latin typeface="Athlon SemiBold"/>
              </a:rPr>
              <a:t>Bonus</a:t>
            </a:r>
            <a:r>
              <a:rPr lang="de-DE" sz="3200">
                <a:latin typeface="Athlon SemiBold"/>
              </a:rPr>
              <a:t> 1</a:t>
            </a:r>
            <a:r>
              <a:rPr lang="en-US" sz="3200">
                <a:latin typeface="Athlon SemiBold"/>
              </a:rPr>
              <a:t>: </a:t>
            </a:r>
            <a:r>
              <a:rPr lang="en-US" sz="3200">
                <a:latin typeface="Athlon SemiBold"/>
              </a:rPr>
              <a:t>sekundäre</a:t>
            </a:r>
            <a:r>
              <a:rPr lang="en-US" sz="3200">
                <a:latin typeface="Athlon SemiBold"/>
              </a:rPr>
              <a:t> </a:t>
            </a:r>
            <a:r>
              <a:rPr lang="en-US" sz="3200">
                <a:latin typeface="Athlon SemiBold"/>
              </a:rPr>
              <a:t>Funktionen</a:t>
            </a:r>
            <a:endParaRPr lang="en-US" sz="3200">
              <a:latin typeface="Athlon SemiBold"/>
            </a:endParaRPr>
          </a:p>
        </p:txBody>
      </p:sp>
      <p:sp>
        <p:nvSpPr>
          <p:cNvPr id="169984370" name="TextBox 7"/>
          <p:cNvSpPr txBox="1"/>
          <p:nvPr/>
        </p:nvSpPr>
        <p:spPr bwMode="auto">
          <a:xfrm>
            <a:off x="3631096" y="774000"/>
            <a:ext cx="7849704" cy="1754326"/>
          </a:xfrm>
          <a:prstGeom prst="rect">
            <a:avLst/>
          </a:prstGeom>
          <a:noFill/>
        </p:spPr>
        <p:txBody>
          <a:bodyPr wrap="square" rtlCol="0">
            <a:spAutoFit/>
          </a:bodyPr>
          <a:lstStyle/>
          <a:p>
            <a:pPr marL="285750" indent="-285750">
              <a:buFont typeface="Arial"/>
              <a:buChar char="•"/>
              <a:defRPr/>
            </a:pPr>
            <a:r>
              <a:rPr lang="en-US"/>
              <a:t>Vielleicht</a:t>
            </a:r>
            <a:r>
              <a:rPr lang="en-US"/>
              <a:t> </a:t>
            </a:r>
            <a:r>
              <a:rPr lang="en-US"/>
              <a:t>ist</a:t>
            </a:r>
            <a:r>
              <a:rPr lang="en-US"/>
              <a:t> </a:t>
            </a:r>
            <a:r>
              <a:rPr lang="en-US"/>
              <a:t>es</a:t>
            </a:r>
            <a:r>
              <a:rPr lang="en-US"/>
              <a:t> </a:t>
            </a:r>
            <a:r>
              <a:rPr lang="en-US"/>
              <a:t>sinnvoll</a:t>
            </a:r>
            <a:r>
              <a:rPr lang="en-US"/>
              <a:t>, </a:t>
            </a:r>
            <a:r>
              <a:rPr lang="en-US"/>
              <a:t>über</a:t>
            </a:r>
            <a:r>
              <a:rPr lang="en-US"/>
              <a:t> </a:t>
            </a:r>
            <a:r>
              <a:rPr lang="en-US"/>
              <a:t>sekundäre</a:t>
            </a:r>
            <a:r>
              <a:rPr lang="en-US"/>
              <a:t> </a:t>
            </a:r>
            <a:r>
              <a:rPr lang="en-US"/>
              <a:t>Funktionen</a:t>
            </a:r>
            <a:r>
              <a:rPr lang="en-US"/>
              <a:t> der App auf </a:t>
            </a:r>
            <a:r>
              <a:rPr lang="en-US"/>
              <a:t>dem</a:t>
            </a:r>
            <a:r>
              <a:rPr lang="en-US"/>
              <a:t> </a:t>
            </a:r>
            <a:r>
              <a:rPr lang="en-US"/>
              <a:t>Startbildschirm</a:t>
            </a:r>
            <a:r>
              <a:rPr lang="en-US"/>
              <a:t> des </a:t>
            </a:r>
            <a:r>
              <a:rPr lang="en-US"/>
              <a:t>Telefones</a:t>
            </a:r>
            <a:r>
              <a:rPr lang="en-US"/>
              <a:t> </a:t>
            </a:r>
            <a:r>
              <a:rPr lang="en-US"/>
              <a:t>nachzudenken</a:t>
            </a:r>
            <a:r>
              <a:rPr lang="en-US"/>
              <a:t>? </a:t>
            </a:r>
            <a:r>
              <a:rPr lang="en-US"/>
              <a:t>Wenn</a:t>
            </a:r>
            <a:r>
              <a:rPr lang="en-US"/>
              <a:t> </a:t>
            </a:r>
            <a:r>
              <a:rPr lang="en-US"/>
              <a:t>ich</a:t>
            </a:r>
            <a:r>
              <a:rPr lang="en-US"/>
              <a:t> </a:t>
            </a:r>
            <a:r>
              <a:rPr lang="en-US"/>
              <a:t>bei</a:t>
            </a:r>
            <a:r>
              <a:rPr lang="en-US"/>
              <a:t> </a:t>
            </a:r>
            <a:r>
              <a:rPr lang="en-US"/>
              <a:t>anderen</a:t>
            </a:r>
            <a:r>
              <a:rPr lang="en-US"/>
              <a:t> Apps (</a:t>
            </a:r>
            <a:r>
              <a:rPr lang="en-US"/>
              <a:t>z.B</a:t>
            </a:r>
            <a:r>
              <a:rPr lang="en-US"/>
              <a:t>. Shazam </a:t>
            </a:r>
            <a:r>
              <a:rPr lang="en-US"/>
              <a:t>oder</a:t>
            </a:r>
            <a:r>
              <a:rPr lang="en-US"/>
              <a:t> Spotify) das Icon </a:t>
            </a:r>
            <a:r>
              <a:rPr lang="en-US"/>
              <a:t>gedrückt</a:t>
            </a:r>
            <a:r>
              <a:rPr lang="en-US"/>
              <a:t> </a:t>
            </a:r>
            <a:r>
              <a:rPr lang="en-US"/>
              <a:t>halte</a:t>
            </a:r>
            <a:r>
              <a:rPr lang="en-US"/>
              <a:t>, </a:t>
            </a:r>
            <a:r>
              <a:rPr lang="en-US"/>
              <a:t>kann</a:t>
            </a:r>
            <a:r>
              <a:rPr lang="en-US"/>
              <a:t> </a:t>
            </a:r>
            <a:r>
              <a:rPr lang="en-US"/>
              <a:t>ich</a:t>
            </a:r>
            <a:r>
              <a:rPr lang="en-US"/>
              <a:t> </a:t>
            </a:r>
            <a:r>
              <a:rPr lang="en-US"/>
              <a:t>aus</a:t>
            </a:r>
            <a:r>
              <a:rPr lang="en-US"/>
              <a:t> </a:t>
            </a:r>
            <a:r>
              <a:rPr lang="en-US"/>
              <a:t>schnellen</a:t>
            </a:r>
            <a:r>
              <a:rPr lang="en-US"/>
              <a:t> </a:t>
            </a:r>
            <a:r>
              <a:rPr lang="en-US"/>
              <a:t>Funktionen</a:t>
            </a:r>
            <a:r>
              <a:rPr lang="en-US"/>
              <a:t> </a:t>
            </a:r>
            <a:r>
              <a:rPr lang="en-US"/>
              <a:t>wählen</a:t>
            </a:r>
            <a:r>
              <a:rPr lang="en-US"/>
              <a:t>. </a:t>
            </a:r>
            <a:r>
              <a:rPr lang="en-US"/>
              <a:t>Hier</a:t>
            </a:r>
            <a:r>
              <a:rPr lang="en-US"/>
              <a:t> </a:t>
            </a:r>
            <a:r>
              <a:rPr lang="en-US"/>
              <a:t>wären</a:t>
            </a:r>
            <a:r>
              <a:rPr lang="en-US"/>
              <a:t> </a:t>
            </a:r>
            <a:r>
              <a:rPr lang="en-US"/>
              <a:t>nach</a:t>
            </a:r>
            <a:r>
              <a:rPr lang="en-US"/>
              <a:t> </a:t>
            </a:r>
            <a:r>
              <a:rPr lang="en-US"/>
              <a:t>meinem</a:t>
            </a:r>
            <a:r>
              <a:rPr lang="en-US"/>
              <a:t> </a:t>
            </a:r>
            <a:r>
              <a:rPr lang="en-US"/>
              <a:t>Verständnis</a:t>
            </a:r>
            <a:r>
              <a:rPr lang="en-US"/>
              <a:t> </a:t>
            </a:r>
            <a:r>
              <a:rPr lang="en-US"/>
              <a:t>Mobilität</a:t>
            </a:r>
            <a:r>
              <a:rPr lang="en-US"/>
              <a:t> und </a:t>
            </a:r>
            <a:r>
              <a:rPr lang="en-US"/>
              <a:t>Entsorgung</a:t>
            </a:r>
            <a:r>
              <a:rPr lang="en-US"/>
              <a:t> gut </a:t>
            </a:r>
            <a:r>
              <a:rPr lang="en-US"/>
              <a:t>gewählte</a:t>
            </a:r>
            <a:r>
              <a:rPr lang="en-US"/>
              <a:t> </a:t>
            </a:r>
            <a:r>
              <a:rPr lang="en-US"/>
              <a:t>Einträge</a:t>
            </a:r>
            <a:r>
              <a:rPr lang="en-US"/>
              <a:t>, </a:t>
            </a:r>
            <a:r>
              <a:rPr lang="en-US"/>
              <a:t>mit</a:t>
            </a:r>
            <a:r>
              <a:rPr lang="en-US"/>
              <a:t> </a:t>
            </a:r>
            <a:r>
              <a:rPr lang="en-US"/>
              <a:t>denen</a:t>
            </a:r>
            <a:r>
              <a:rPr lang="en-US"/>
              <a:t> User </a:t>
            </a:r>
            <a:r>
              <a:rPr lang="en-US"/>
              <a:t>vor</a:t>
            </a:r>
            <a:r>
              <a:rPr lang="en-US"/>
              <a:t> </a:t>
            </a:r>
            <a:r>
              <a:rPr lang="en-US"/>
              <a:t>Öffnung</a:t>
            </a:r>
            <a:r>
              <a:rPr lang="en-US"/>
              <a:t> der App </a:t>
            </a:r>
            <a:r>
              <a:rPr lang="en-US"/>
              <a:t>schnell</a:t>
            </a:r>
            <a:r>
              <a:rPr lang="en-US"/>
              <a:t> </a:t>
            </a:r>
            <a:r>
              <a:rPr lang="en-US"/>
              <a:t>navigieren</a:t>
            </a:r>
            <a:r>
              <a:rPr lang="en-US"/>
              <a:t> </a:t>
            </a:r>
            <a:r>
              <a:rPr lang="en-US"/>
              <a:t>können</a:t>
            </a:r>
            <a:r>
              <a:rPr lang="en-US"/>
              <a: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07801114" name="TextBox 5"/>
          <p:cNvSpPr txBox="1"/>
          <p:nvPr/>
        </p:nvSpPr>
        <p:spPr bwMode="auto">
          <a:xfrm>
            <a:off x="4904508" y="0"/>
            <a:ext cx="7288211" cy="579479"/>
          </a:xfrm>
          <a:prstGeom prst="rect">
            <a:avLst/>
          </a:prstGeom>
          <a:noFill/>
        </p:spPr>
        <p:txBody>
          <a:bodyPr wrap="square" rtlCol="0">
            <a:spAutoFit/>
          </a:bodyPr>
          <a:lstStyle/>
          <a:p>
            <a:pPr algn="r">
              <a:defRPr/>
            </a:pPr>
            <a:r>
              <a:rPr lang="en-US" sz="3200">
                <a:latin typeface="Athlon SemiBold"/>
              </a:rPr>
              <a:t>Bonus</a:t>
            </a:r>
            <a:r>
              <a:rPr lang="de-DE" sz="3200">
                <a:latin typeface="Athlon SemiBold"/>
              </a:rPr>
              <a:t> 2</a:t>
            </a:r>
            <a:r>
              <a:rPr lang="en-US" sz="3200">
                <a:latin typeface="Athlon SemiBold"/>
              </a:rPr>
              <a:t>: ASO</a:t>
            </a:r>
            <a:endParaRPr/>
          </a:p>
        </p:txBody>
      </p:sp>
      <p:pic>
        <p:nvPicPr>
          <p:cNvPr id="2005828127" name="Picture 2"/>
          <p:cNvPicPr>
            <a:picLocks noChangeAspect="1"/>
          </p:cNvPicPr>
          <p:nvPr/>
        </p:nvPicPr>
        <p:blipFill rotWithShape="1">
          <a:blip r:embed="rId3"/>
          <a:stretch/>
        </p:blipFill>
        <p:spPr bwMode="auto">
          <a:xfrm>
            <a:off x="0" y="0"/>
            <a:ext cx="3168981" cy="6858000"/>
          </a:xfrm>
          <a:prstGeom prst="rect">
            <a:avLst/>
          </a:prstGeom>
        </p:spPr>
      </p:pic>
      <p:pic>
        <p:nvPicPr>
          <p:cNvPr id="1285300491" name="Picture 6"/>
          <p:cNvPicPr>
            <a:picLocks noChangeAspect="1"/>
          </p:cNvPicPr>
          <p:nvPr/>
        </p:nvPicPr>
        <p:blipFill rotWithShape="1">
          <a:blip r:embed="rId4"/>
          <a:stretch/>
        </p:blipFill>
        <p:spPr bwMode="auto">
          <a:xfrm>
            <a:off x="3168981" y="0"/>
            <a:ext cx="3168981" cy="6858000"/>
          </a:xfrm>
          <a:prstGeom prst="rect">
            <a:avLst/>
          </a:prstGeom>
        </p:spPr>
      </p:pic>
      <p:sp>
        <p:nvSpPr>
          <p:cNvPr id="1080464514" name="TextBox 8"/>
          <p:cNvSpPr txBox="1"/>
          <p:nvPr/>
        </p:nvSpPr>
        <p:spPr bwMode="auto">
          <a:xfrm>
            <a:off x="6853581" y="774000"/>
            <a:ext cx="4974066" cy="6675480"/>
          </a:xfrm>
          <a:prstGeom prst="rect">
            <a:avLst/>
          </a:prstGeom>
          <a:noFill/>
        </p:spPr>
        <p:txBody>
          <a:bodyPr wrap="square" rtlCol="0">
            <a:spAutoFit/>
          </a:bodyPr>
          <a:lstStyle/>
          <a:p>
            <a:pPr marL="285750" indent="-285750">
              <a:buFont typeface="Arial"/>
              <a:buChar char="•"/>
              <a:defRPr/>
            </a:pPr>
            <a:r>
              <a:rPr lang="de-DE"/>
              <a:t>Ein paar Dinge zur ASO (App Store </a:t>
            </a:r>
            <a:r>
              <a:rPr lang="de-DE"/>
              <a:t>Optimization</a:t>
            </a:r>
            <a:r>
              <a:rPr lang="de-DE"/>
              <a:t>)</a:t>
            </a:r>
            <a:endParaRPr/>
          </a:p>
          <a:p>
            <a:pPr marL="285750" indent="-285750">
              <a:buFont typeface="Arial"/>
              <a:buChar char="•"/>
              <a:defRPr/>
            </a:pPr>
            <a:endParaRPr lang="de-DE"/>
          </a:p>
          <a:p>
            <a:pPr marL="285750" indent="-285750">
              <a:buFont typeface="Arial"/>
              <a:buChar char="•"/>
              <a:defRPr/>
            </a:pPr>
            <a:r>
              <a:rPr lang="de-DE"/>
              <a:t>SWK mag ein fest etablierter Begriff ist. Ich als neuer User würde im App Store die SWK-App nur schwer suchen und identifizieren können.</a:t>
            </a:r>
            <a:endParaRPr/>
          </a:p>
          <a:p>
            <a:pPr>
              <a:defRPr/>
            </a:pPr>
            <a:endParaRPr lang="de-DE"/>
          </a:p>
          <a:p>
            <a:pPr marL="285750" indent="-285750">
              <a:buFont typeface="Arial"/>
              <a:buChar char="•"/>
              <a:defRPr/>
            </a:pPr>
            <a:r>
              <a:rPr lang="de-DE"/>
              <a:t>Benchmark: Der Name der App „Stadtwerke Karlsruhe“ wurde ganz ausgeschrieben.</a:t>
            </a:r>
            <a:endParaRPr/>
          </a:p>
          <a:p>
            <a:pPr>
              <a:defRPr/>
            </a:pPr>
            <a:endParaRPr lang="de-DE"/>
          </a:p>
          <a:p>
            <a:pPr marL="285750" indent="-285750">
              <a:buFont typeface="Arial"/>
              <a:buChar char="•"/>
              <a:defRPr/>
            </a:pPr>
            <a:r>
              <a:rPr lang="de-DE"/>
              <a:t>Ein anderer Hilfstext als „ehemals SWK unterwegs“ wäre geeigneter. So wird kein Mehrwert geliefert.</a:t>
            </a:r>
            <a:endParaRPr/>
          </a:p>
          <a:p>
            <a:pPr>
              <a:defRPr/>
            </a:pPr>
            <a:endParaRPr lang="de-DE"/>
          </a:p>
          <a:p>
            <a:pPr marL="285750" indent="-285750">
              <a:buFont typeface="Arial"/>
              <a:buChar char="•"/>
              <a:defRPr/>
            </a:pPr>
            <a:r>
              <a:rPr lang="de-DE"/>
              <a:t>Das erste Suchergebnis hat nicht die drei Bilder aus der Preview, weil als erste Info in der App </a:t>
            </a:r>
            <a:r>
              <a:rPr lang="de-DE"/>
              <a:t>What‘s</a:t>
            </a:r>
            <a:r>
              <a:rPr lang="de-DE"/>
              <a:t> New steht. Diese Funktion würde ich unbedingt nutzen und zuerst Preview, dann Zusammenfassung und dann </a:t>
            </a:r>
            <a:r>
              <a:rPr lang="de-DE"/>
              <a:t>Whats</a:t>
            </a:r>
            <a:r>
              <a:rPr lang="de-DE"/>
              <a:t> New zeigen.</a:t>
            </a:r>
            <a:endParaRPr/>
          </a:p>
          <a:p>
            <a:pPr>
              <a:defRPr/>
            </a:pPr>
            <a:endParaRPr lang="de-DE"/>
          </a:p>
          <a:p>
            <a:pPr marL="285750" indent="-285750">
              <a:buFont typeface="Arial"/>
              <a:buChar char="•"/>
              <a:defRPr/>
            </a:pPr>
            <a:r>
              <a:rPr lang="de-DE"/>
              <a:t>Ich lese nicht einmal „Krefeld“ im App Store. Es gibt darüber hinaus noch viele Signalwörter, die für eine bessere Platzierung fehlen.</a:t>
            </a:r>
            <a:endParaRPr/>
          </a:p>
          <a:p>
            <a:pPr marL="285750" indent="-285750">
              <a:buFont typeface="Arial"/>
              <a:buChar char="•"/>
              <a:defRPr/>
            </a:pPr>
            <a:endParaRPr lang="de-DE"/>
          </a:p>
          <a:p>
            <a:pPr marL="285750" indent="-285750">
              <a:buFont typeface="Arial"/>
              <a:buChar cha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958912259" name="Picture 4"/>
          <p:cNvPicPr>
            <a:picLocks noChangeAspect="1"/>
          </p:cNvPicPr>
          <p:nvPr/>
        </p:nvPicPr>
        <p:blipFill rotWithShape="1">
          <a:blip r:embed="rId3"/>
          <a:stretch/>
        </p:blipFill>
        <p:spPr bwMode="auto">
          <a:xfrm>
            <a:off x="0" y="0"/>
            <a:ext cx="3168981" cy="6858000"/>
          </a:xfrm>
          <a:prstGeom prst="rect">
            <a:avLst/>
          </a:prstGeom>
        </p:spPr>
      </p:pic>
      <p:sp>
        <p:nvSpPr>
          <p:cNvPr id="1207634178" name="TextBox 6"/>
          <p:cNvSpPr txBox="1"/>
          <p:nvPr/>
        </p:nvSpPr>
        <p:spPr bwMode="auto">
          <a:xfrm>
            <a:off x="6637868" y="0"/>
            <a:ext cx="5554134" cy="584775"/>
          </a:xfrm>
          <a:prstGeom prst="rect">
            <a:avLst/>
          </a:prstGeom>
          <a:noFill/>
        </p:spPr>
        <p:txBody>
          <a:bodyPr wrap="square" rtlCol="0">
            <a:spAutoFit/>
          </a:bodyPr>
          <a:lstStyle/>
          <a:p>
            <a:pPr algn="r">
              <a:defRPr/>
            </a:pPr>
            <a:r>
              <a:rPr lang="en-US" sz="3200">
                <a:latin typeface="Athlon SemiBold"/>
              </a:rPr>
              <a:t>2.1 – Informative Screen</a:t>
            </a:r>
            <a:endParaRPr/>
          </a:p>
        </p:txBody>
      </p:sp>
      <p:sp>
        <p:nvSpPr>
          <p:cNvPr id="118834397" name="TextBox 7"/>
          <p:cNvSpPr txBox="1"/>
          <p:nvPr/>
        </p:nvSpPr>
        <p:spPr bwMode="auto">
          <a:xfrm>
            <a:off x="4201200" y="774000"/>
            <a:ext cx="7281332" cy="5909310"/>
          </a:xfrm>
          <a:prstGeom prst="rect">
            <a:avLst/>
          </a:prstGeom>
          <a:noFill/>
        </p:spPr>
        <p:txBody>
          <a:bodyPr wrap="square" rtlCol="0">
            <a:spAutoFit/>
          </a:bodyPr>
          <a:lstStyle/>
          <a:p>
            <a:pPr marL="285750" indent="-285750">
              <a:buFont typeface="Arial"/>
              <a:buChar char="•"/>
              <a:defRPr/>
            </a:pPr>
            <a:r>
              <a:rPr lang="de-DE"/>
              <a:t>Erster Eindruck: Die Seitenabstände von Text und Buttons finde ich zu gering und würde mir mehr Platz wünschen. Es wirkt alles etwas eng.</a:t>
            </a:r>
            <a:endParaRPr/>
          </a:p>
          <a:p>
            <a:pPr marL="285750" indent="-285750">
              <a:buFont typeface="Arial"/>
              <a:buChar char="•"/>
              <a:defRPr/>
            </a:pPr>
            <a:endParaRPr lang="de-DE"/>
          </a:p>
          <a:p>
            <a:pPr marL="285750" indent="-285750">
              <a:buFont typeface="Arial"/>
              <a:buChar char="•"/>
              <a:defRPr/>
            </a:pPr>
            <a:r>
              <a:rPr lang="de-DE"/>
              <a:t>Die Icons sind für mich missverständlich, gestaltet. Das linke Icon wirkt auf den ersten Blick wie ein Burger und das rechte Icon wie ein Kochtopf. Mir wäre nicht auf dem ersten Blick klar gewesen, dass es um Mobilität und Entsorgung geht.</a:t>
            </a:r>
            <a:br>
              <a:rPr lang="de-DE"/>
            </a:br>
            <a:endParaRPr lang="de-DE"/>
          </a:p>
          <a:p>
            <a:pPr marL="285750" indent="-285750">
              <a:buFont typeface="Arial"/>
              <a:buChar char="•"/>
              <a:defRPr/>
            </a:pPr>
            <a:r>
              <a:rPr lang="de-DE"/>
              <a:t>Darüber hinaus hat mich auch die graue Fläche im Hintergrund etwas gestört und verwirrt. Ist diese wirklich notwendig?</a:t>
            </a:r>
            <a:br>
              <a:rPr lang="de-DE"/>
            </a:br>
            <a:endParaRPr lang="de-DE"/>
          </a:p>
          <a:p>
            <a:pPr marL="285750" indent="-285750">
              <a:buFont typeface="Arial"/>
              <a:buChar char="•"/>
              <a:defRPr/>
            </a:pPr>
            <a:r>
              <a:rPr lang="de-DE"/>
              <a:t>Wahrscheinlich wurde sich gegen die rote Farbe aus dem Logo von SWK (#DE0100) entschieden, weil es eher wie eine Signalfarbe wirkt. Das verwendete Light </a:t>
            </a:r>
            <a:r>
              <a:rPr lang="de-DE"/>
              <a:t>Red</a:t>
            </a:r>
            <a:r>
              <a:rPr lang="de-DE"/>
              <a:t> (#FF5151) ist allerdings </a:t>
            </a:r>
            <a:r>
              <a:rPr lang="de-DE" u="sng">
                <a:hlinkClick r:id="rId4" tooltip=""/>
              </a:rPr>
              <a:t>nicht auf der gleichen Farskala</a:t>
            </a:r>
            <a:r>
              <a:rPr lang="de-DE"/>
              <a:t> wie die zentrale Farbe aus dem SWK Logo. </a:t>
            </a:r>
            <a:endParaRPr/>
          </a:p>
          <a:p>
            <a:pPr>
              <a:defRPr/>
            </a:pPr>
            <a:endParaRPr lang="de-DE"/>
          </a:p>
          <a:p>
            <a:pPr marL="285750" indent="-285750">
              <a:buFont typeface="Arial"/>
              <a:buChar char="•"/>
              <a:defRPr/>
            </a:pPr>
            <a:r>
              <a:rPr lang="de-DE"/>
              <a:t>Auch die Farbe aus der </a:t>
            </a:r>
            <a:r>
              <a:rPr lang="de-DE"/>
              <a:t>Dotted</a:t>
            </a:r>
            <a:r>
              <a:rPr lang="de-DE"/>
              <a:t> Progress Bar (#00B8CC) sehe ich nicht in der Farbskala wieder und erinnert mich mehr an die klassische Farbe von Hyperlinks.</a:t>
            </a:r>
            <a:endParaRPr/>
          </a:p>
          <a:p>
            <a:pPr>
              <a:defRPr/>
            </a:pPr>
            <a:endParaRPr lang="de-DE"/>
          </a:p>
          <a:p>
            <a:pPr marL="285750" indent="-285750">
              <a:buFont typeface="Arial"/>
              <a:buChar char="•"/>
              <a:defRPr/>
            </a:pPr>
            <a:r>
              <a:rPr lang="de-DE"/>
              <a:t>Ich würde auf &amp; im Text verzichten und das Wort lieber ausschreiben.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516856705" name="Picture 2"/>
          <p:cNvPicPr>
            <a:picLocks noChangeAspect="1"/>
          </p:cNvPicPr>
          <p:nvPr/>
        </p:nvPicPr>
        <p:blipFill rotWithShape="1">
          <a:blip r:embed="rId3"/>
          <a:stretch/>
        </p:blipFill>
        <p:spPr bwMode="auto">
          <a:xfrm>
            <a:off x="0" y="0"/>
            <a:ext cx="3168981" cy="6858000"/>
          </a:xfrm>
          <a:prstGeom prst="rect">
            <a:avLst/>
          </a:prstGeom>
        </p:spPr>
      </p:pic>
      <p:sp>
        <p:nvSpPr>
          <p:cNvPr id="700648351" name="TextBox 3"/>
          <p:cNvSpPr txBox="1"/>
          <p:nvPr/>
        </p:nvSpPr>
        <p:spPr bwMode="auto">
          <a:xfrm>
            <a:off x="6637868" y="0"/>
            <a:ext cx="5554134" cy="584775"/>
          </a:xfrm>
          <a:prstGeom prst="rect">
            <a:avLst/>
          </a:prstGeom>
          <a:noFill/>
        </p:spPr>
        <p:txBody>
          <a:bodyPr wrap="square" rtlCol="0">
            <a:spAutoFit/>
          </a:bodyPr>
          <a:lstStyle/>
          <a:p>
            <a:pPr algn="r">
              <a:defRPr/>
            </a:pPr>
            <a:r>
              <a:rPr lang="en-US" sz="3200">
                <a:latin typeface="Athlon SemiBold"/>
              </a:rPr>
              <a:t>2.2 – Informative Screen</a:t>
            </a:r>
            <a:endParaRPr/>
          </a:p>
        </p:txBody>
      </p:sp>
      <p:sp>
        <p:nvSpPr>
          <p:cNvPr id="171833992" name="TextBox 6"/>
          <p:cNvSpPr txBox="1"/>
          <p:nvPr/>
        </p:nvSpPr>
        <p:spPr bwMode="auto">
          <a:xfrm>
            <a:off x="4199467" y="774000"/>
            <a:ext cx="7287451" cy="2560679"/>
          </a:xfrm>
          <a:prstGeom prst="rect">
            <a:avLst/>
          </a:prstGeom>
          <a:noFill/>
        </p:spPr>
        <p:txBody>
          <a:bodyPr wrap="square" rtlCol="0">
            <a:spAutoFit/>
          </a:bodyPr>
          <a:lstStyle/>
          <a:p>
            <a:pPr marL="285750" indent="-285750">
              <a:buFont typeface="Arial"/>
              <a:buChar char="•"/>
              <a:defRPr/>
            </a:pPr>
            <a:r>
              <a:rPr lang="de-DE"/>
              <a:t>Auch hier hatte ich die gleichen Eindrücke wie im Screen zuvor.</a:t>
            </a:r>
            <a:endParaRPr/>
          </a:p>
          <a:p>
            <a:pPr marL="742950" lvl="1" indent="-285750">
              <a:buFont typeface="Arial"/>
              <a:buChar char="•"/>
              <a:defRPr/>
            </a:pPr>
            <a:r>
              <a:rPr lang="de-DE"/>
              <a:t>Ich habe das rechte Icon kaum als Computer wahrgenommen.</a:t>
            </a:r>
            <a:endParaRPr/>
          </a:p>
          <a:p>
            <a:pPr marL="742950" lvl="1" indent="-285750">
              <a:buFont typeface="Arial"/>
              <a:buChar char="•"/>
              <a:defRPr/>
            </a:pPr>
            <a:r>
              <a:rPr lang="de-DE"/>
              <a:t>Ebenfalls stört wieder die graue Fläche im Hintergrund mehr, als dass sie dem User weiterhilft.</a:t>
            </a:r>
            <a:endParaRPr/>
          </a:p>
          <a:p>
            <a:pPr marL="285750" indent="-285750">
              <a:buFont typeface="Arial"/>
              <a:buChar char="•"/>
              <a:defRPr/>
            </a:pPr>
            <a:endParaRPr lang="de-DE"/>
          </a:p>
          <a:p>
            <a:pPr marL="285750" indent="-285750">
              <a:buFont typeface="Arial"/>
              <a:buChar char="•"/>
              <a:defRPr/>
            </a:pPr>
            <a:r>
              <a:rPr lang="de-DE"/>
              <a:t>Insgesamt wirkt dieser Screen sehr </a:t>
            </a:r>
            <a:r>
              <a:rPr lang="de-DE"/>
              <a:t>textlastig</a:t>
            </a:r>
            <a:r>
              <a:rPr lang="de-DE"/>
              <a:t> und für eine kurze Information auf einem </a:t>
            </a:r>
            <a:r>
              <a:rPr lang="de-DE"/>
              <a:t>Onboarding</a:t>
            </a:r>
            <a:r>
              <a:rPr lang="de-DE"/>
              <a:t> Screen zu überladen.</a:t>
            </a:r>
            <a:endParaRPr/>
          </a:p>
          <a:p>
            <a:pPr>
              <a:defRPr/>
            </a:pPr>
            <a:endParaRPr lang="de-DE"/>
          </a:p>
          <a:p>
            <a:pPr marL="285750" indent="-285750">
              <a:buFont typeface="Arial"/>
              <a:buChar char="•"/>
              <a:defRPr/>
            </a:pPr>
            <a:r>
              <a:rPr lang="de-DE"/>
              <a:t>Die Rede ist von einem Login. Geht es nicht viel eher um einen Account?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998771606" name="Picture 2"/>
          <p:cNvPicPr>
            <a:picLocks noChangeAspect="1"/>
          </p:cNvPicPr>
          <p:nvPr/>
        </p:nvPicPr>
        <p:blipFill rotWithShape="1">
          <a:blip r:embed="rId3"/>
          <a:stretch/>
        </p:blipFill>
        <p:spPr bwMode="auto">
          <a:xfrm>
            <a:off x="0" y="0"/>
            <a:ext cx="3168981" cy="6858000"/>
          </a:xfrm>
          <a:prstGeom prst="rect">
            <a:avLst/>
          </a:prstGeom>
        </p:spPr>
      </p:pic>
      <p:sp>
        <p:nvSpPr>
          <p:cNvPr id="1162858645" name="TextBox 3"/>
          <p:cNvSpPr txBox="1"/>
          <p:nvPr/>
        </p:nvSpPr>
        <p:spPr bwMode="auto">
          <a:xfrm>
            <a:off x="6282267" y="0"/>
            <a:ext cx="5909735" cy="584775"/>
          </a:xfrm>
          <a:prstGeom prst="rect">
            <a:avLst/>
          </a:prstGeom>
          <a:noFill/>
        </p:spPr>
        <p:txBody>
          <a:bodyPr wrap="square" rtlCol="0">
            <a:spAutoFit/>
          </a:bodyPr>
          <a:lstStyle/>
          <a:p>
            <a:pPr algn="r">
              <a:defRPr/>
            </a:pPr>
            <a:r>
              <a:rPr lang="en-US" sz="3200">
                <a:latin typeface="Athlon SemiBold"/>
              </a:rPr>
              <a:t>2.3 – Informative Screen</a:t>
            </a:r>
            <a:endParaRPr/>
          </a:p>
        </p:txBody>
      </p:sp>
      <p:sp>
        <p:nvSpPr>
          <p:cNvPr id="1541550018" name="TextBox 4"/>
          <p:cNvSpPr txBox="1"/>
          <p:nvPr/>
        </p:nvSpPr>
        <p:spPr bwMode="auto">
          <a:xfrm>
            <a:off x="4199467" y="774000"/>
            <a:ext cx="7286371" cy="4206599"/>
          </a:xfrm>
          <a:prstGeom prst="rect">
            <a:avLst/>
          </a:prstGeom>
          <a:noFill/>
        </p:spPr>
        <p:txBody>
          <a:bodyPr wrap="square" rtlCol="0">
            <a:spAutoFit/>
          </a:bodyPr>
          <a:lstStyle/>
          <a:p>
            <a:pPr marL="285750" indent="-285750">
              <a:buFont typeface="Arial"/>
              <a:buChar char="•"/>
              <a:defRPr/>
            </a:pPr>
            <a:r>
              <a:rPr lang="de-DE"/>
              <a:t>Nahezu die gleichen Eindrücke wie zuvor.</a:t>
            </a:r>
            <a:endParaRPr/>
          </a:p>
          <a:p>
            <a:pPr>
              <a:defRPr/>
            </a:pPr>
            <a:endParaRPr lang="de-DE"/>
          </a:p>
          <a:p>
            <a:pPr marL="285750" indent="-285750">
              <a:buFont typeface="Arial"/>
              <a:buChar char="•"/>
              <a:defRPr/>
            </a:pPr>
            <a:r>
              <a:rPr lang="de-DE"/>
              <a:t>Allerdings bin ich überrascht, den die graue Fläche im Hintergrund hat sich verändert. Aber wieso?</a:t>
            </a:r>
            <a:endParaRPr/>
          </a:p>
          <a:p>
            <a:pPr marL="285750" indent="-285750">
              <a:buFont typeface="Arial"/>
              <a:buChar char="•"/>
              <a:defRPr/>
            </a:pPr>
            <a:endParaRPr lang="de-DE"/>
          </a:p>
          <a:p>
            <a:pPr marL="285750" indent="-285750">
              <a:buFont typeface="Arial"/>
              <a:buChar char="•"/>
              <a:defRPr/>
            </a:pPr>
            <a:r>
              <a:rPr lang="de-DE"/>
              <a:t>Auch hier würde ich auf &amp; verzichten und lieber Text ausschreiben</a:t>
            </a:r>
            <a:endParaRPr/>
          </a:p>
          <a:p>
            <a:pPr marL="285750" indent="-285750">
              <a:buFont typeface="Arial"/>
              <a:buChar char="•"/>
              <a:defRPr/>
            </a:pPr>
            <a:endParaRPr lang="de-DE"/>
          </a:p>
          <a:p>
            <a:pPr marL="285750" indent="-285750">
              <a:buFont typeface="Arial"/>
              <a:buChar char="•"/>
              <a:defRPr/>
            </a:pPr>
            <a:r>
              <a:rPr lang="de-DE"/>
              <a:t>Ich hätte die Texte etwas kürzer und prägnanter formuliert, um die Vorteile von Standort und Benachrichtigung deutlicher zu kennzeichnen</a:t>
            </a:r>
            <a:endParaRPr/>
          </a:p>
          <a:p>
            <a:pPr marL="285750" indent="-285750">
              <a:buFont typeface="Arial"/>
              <a:buChar char="•"/>
              <a:defRPr/>
            </a:pPr>
            <a:endParaRPr/>
          </a:p>
          <a:p>
            <a:pPr marL="285750" indent="-285750">
              <a:buFont typeface="Arial"/>
              <a:buChar char="•"/>
              <a:defRPr/>
            </a:pPr>
            <a:r>
              <a:rPr lang="de-DE"/>
              <a:t>”Sharing </a:t>
            </a:r>
            <a:r>
              <a:rPr lang="de-DE"/>
              <a:t>your</a:t>
            </a:r>
            <a:r>
              <a:rPr lang="de-DE"/>
              <a:t> </a:t>
            </a:r>
            <a:r>
              <a:rPr lang="de-DE"/>
              <a:t>location</a:t>
            </a:r>
            <a:r>
              <a:rPr lang="de-DE"/>
              <a:t> </a:t>
            </a:r>
            <a:r>
              <a:rPr lang="de-DE"/>
              <a:t>helps</a:t>
            </a:r>
            <a:r>
              <a:rPr lang="de-DE"/>
              <a:t> </a:t>
            </a:r>
            <a:r>
              <a:rPr lang="de-DE"/>
              <a:t>to</a:t>
            </a:r>
            <a:r>
              <a:rPr lang="de-DE"/>
              <a:t> </a:t>
            </a:r>
            <a:r>
              <a:rPr lang="de-DE"/>
              <a:t>customize</a:t>
            </a:r>
            <a:r>
              <a:rPr lang="de-DE"/>
              <a:t> </a:t>
            </a:r>
            <a:r>
              <a:rPr lang="de-DE"/>
              <a:t>notifications</a:t>
            </a:r>
            <a:r>
              <a:rPr lang="de-DE"/>
              <a:t> </a:t>
            </a:r>
            <a:r>
              <a:rPr lang="de-DE"/>
              <a:t>and</a:t>
            </a:r>
            <a:r>
              <a:rPr lang="de-DE"/>
              <a:t> </a:t>
            </a:r>
            <a:r>
              <a:rPr lang="de-DE"/>
              <a:t>keep</a:t>
            </a:r>
            <a:r>
              <a:rPr lang="de-DE"/>
              <a:t> </a:t>
            </a:r>
            <a:r>
              <a:rPr lang="de-DE"/>
              <a:t>you</a:t>
            </a:r>
            <a:r>
              <a:rPr lang="de-DE"/>
              <a:t> </a:t>
            </a:r>
            <a:r>
              <a:rPr lang="de-DE"/>
              <a:t>up</a:t>
            </a:r>
            <a:r>
              <a:rPr lang="de-DE"/>
              <a:t> </a:t>
            </a:r>
            <a:r>
              <a:rPr lang="de-DE"/>
              <a:t>to</a:t>
            </a:r>
            <a:r>
              <a:rPr lang="de-DE"/>
              <a:t> </a:t>
            </a:r>
            <a:r>
              <a:rPr lang="de-DE"/>
              <a:t>date</a:t>
            </a:r>
            <a:r>
              <a:rPr lang="de-DE"/>
              <a:t>.”</a:t>
            </a:r>
            <a:endParaRPr/>
          </a:p>
          <a:p>
            <a:pPr>
              <a:defRPr/>
            </a:pPr>
            <a:endParaRPr lang="de-DE"/>
          </a:p>
          <a:p>
            <a:pPr marL="285750" indent="-285750">
              <a:buFont typeface="Arial"/>
              <a:buChar char="•"/>
              <a:defRPr/>
            </a:pPr>
            <a:r>
              <a:rPr lang="de-DE"/>
              <a:t>Den letzten Abschnitt würde ich ganz streichen. Zu wenig informativer Mehrwert, was nicht geschehen wird.</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017393648" name="Picture 2"/>
          <p:cNvPicPr>
            <a:picLocks noChangeAspect="1"/>
          </p:cNvPicPr>
          <p:nvPr/>
        </p:nvPicPr>
        <p:blipFill rotWithShape="1">
          <a:blip r:embed="rId3"/>
          <a:stretch/>
        </p:blipFill>
        <p:spPr bwMode="auto">
          <a:xfrm>
            <a:off x="0" y="0"/>
            <a:ext cx="3168981" cy="6858000"/>
          </a:xfrm>
          <a:prstGeom prst="rect">
            <a:avLst/>
          </a:prstGeom>
        </p:spPr>
      </p:pic>
      <p:sp>
        <p:nvSpPr>
          <p:cNvPr id="798639626" name="TextBox 3"/>
          <p:cNvSpPr txBox="1"/>
          <p:nvPr/>
        </p:nvSpPr>
        <p:spPr bwMode="auto">
          <a:xfrm>
            <a:off x="6637868" y="0"/>
            <a:ext cx="5554134" cy="584775"/>
          </a:xfrm>
          <a:prstGeom prst="rect">
            <a:avLst/>
          </a:prstGeom>
          <a:noFill/>
        </p:spPr>
        <p:txBody>
          <a:bodyPr wrap="square" rtlCol="0">
            <a:spAutoFit/>
          </a:bodyPr>
          <a:lstStyle/>
          <a:p>
            <a:pPr algn="r">
              <a:defRPr/>
            </a:pPr>
            <a:r>
              <a:rPr lang="en-US" sz="3200">
                <a:latin typeface="Athlon SemiBold"/>
              </a:rPr>
              <a:t>2.4 – Informative Screen</a:t>
            </a:r>
            <a:endParaRPr/>
          </a:p>
        </p:txBody>
      </p:sp>
      <p:sp>
        <p:nvSpPr>
          <p:cNvPr id="2103639997" name="TextBox 4"/>
          <p:cNvSpPr txBox="1"/>
          <p:nvPr/>
        </p:nvSpPr>
        <p:spPr bwMode="auto">
          <a:xfrm>
            <a:off x="4199468" y="774000"/>
            <a:ext cx="7281332" cy="2585323"/>
          </a:xfrm>
          <a:prstGeom prst="rect">
            <a:avLst/>
          </a:prstGeom>
          <a:noFill/>
        </p:spPr>
        <p:txBody>
          <a:bodyPr wrap="square" rtlCol="0">
            <a:spAutoFit/>
          </a:bodyPr>
          <a:lstStyle/>
          <a:p>
            <a:pPr marL="285750" indent="-285750">
              <a:buFont typeface="Arial"/>
              <a:buChar char="•"/>
              <a:defRPr/>
            </a:pPr>
            <a:r>
              <a:rPr lang="de-DE"/>
              <a:t>Nahezu die gleichen Eindrücke wie zuvor</a:t>
            </a:r>
            <a:endParaRPr/>
          </a:p>
          <a:p>
            <a:pPr>
              <a:defRPr/>
            </a:pPr>
            <a:endParaRPr lang="de-DE"/>
          </a:p>
          <a:p>
            <a:pPr marL="285750" indent="-285750">
              <a:buFont typeface="Arial"/>
              <a:buChar char="•"/>
              <a:defRPr/>
            </a:pPr>
            <a:r>
              <a:rPr lang="de-DE"/>
              <a:t>Wieder eine andere graue Fläche im Hintergrund </a:t>
            </a:r>
            <a:r>
              <a:rPr lang="de-DE"/>
              <a:t></a:t>
            </a:r>
            <a:endParaRPr lang="de-DE"/>
          </a:p>
          <a:p>
            <a:pPr marL="285750" indent="-285750">
              <a:buFont typeface="Arial"/>
              <a:buChar char="•"/>
              <a:defRPr/>
            </a:pPr>
            <a:endParaRPr lang="de-DE"/>
          </a:p>
          <a:p>
            <a:pPr marL="285750" indent="-285750">
              <a:buFont typeface="Arial"/>
              <a:buChar char="•"/>
              <a:defRPr/>
            </a:pPr>
            <a:r>
              <a:rPr lang="de-DE"/>
              <a:t>Allerdings bin ich sehr positiv über diese Funktion überrascht und finde es sehr cool, dass ich mit dieser App einfach und kostenlos surfen kann. Ich vermute also, dass in der App die Möglichkeit für eine kostenlose Internetverbindung besteht? Das Schlüsselwort fehlt in der Aufzeichnung.</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041655972" name="Picture 1"/>
          <p:cNvPicPr>
            <a:picLocks noChangeAspect="1"/>
          </p:cNvPicPr>
          <p:nvPr/>
        </p:nvPicPr>
        <p:blipFill rotWithShape="1">
          <a:blip r:embed="rId3"/>
          <a:stretch/>
        </p:blipFill>
        <p:spPr bwMode="auto">
          <a:xfrm>
            <a:off x="0" y="0"/>
            <a:ext cx="3168981" cy="6858000"/>
          </a:xfrm>
          <a:prstGeom prst="rect">
            <a:avLst/>
          </a:prstGeom>
        </p:spPr>
      </p:pic>
      <p:pic>
        <p:nvPicPr>
          <p:cNvPr id="2140434931" name="Picture 2"/>
          <p:cNvPicPr>
            <a:picLocks noChangeAspect="1"/>
          </p:cNvPicPr>
          <p:nvPr/>
        </p:nvPicPr>
        <p:blipFill rotWithShape="1">
          <a:blip r:embed="rId4"/>
          <a:stretch/>
        </p:blipFill>
        <p:spPr bwMode="auto">
          <a:xfrm>
            <a:off x="3168981" y="0"/>
            <a:ext cx="3168981" cy="6858000"/>
          </a:xfrm>
          <a:prstGeom prst="rect">
            <a:avLst/>
          </a:prstGeom>
        </p:spPr>
      </p:pic>
      <p:sp>
        <p:nvSpPr>
          <p:cNvPr id="943269657" name="TextBox 3"/>
          <p:cNvSpPr txBox="1"/>
          <p:nvPr/>
        </p:nvSpPr>
        <p:spPr bwMode="auto">
          <a:xfrm>
            <a:off x="7213603" y="0"/>
            <a:ext cx="4978397" cy="584775"/>
          </a:xfrm>
          <a:prstGeom prst="rect">
            <a:avLst/>
          </a:prstGeom>
          <a:noFill/>
        </p:spPr>
        <p:txBody>
          <a:bodyPr wrap="square" rtlCol="0">
            <a:spAutoFit/>
          </a:bodyPr>
          <a:lstStyle/>
          <a:p>
            <a:pPr algn="r">
              <a:defRPr/>
            </a:pPr>
            <a:r>
              <a:rPr lang="en-US" sz="3200">
                <a:latin typeface="Athlon SemiBold"/>
              </a:rPr>
              <a:t>3 – Legal requirements</a:t>
            </a:r>
            <a:endParaRPr/>
          </a:p>
        </p:txBody>
      </p:sp>
      <p:sp>
        <p:nvSpPr>
          <p:cNvPr id="727940022" name="TextBox 4"/>
          <p:cNvSpPr txBox="1"/>
          <p:nvPr/>
        </p:nvSpPr>
        <p:spPr bwMode="auto">
          <a:xfrm>
            <a:off x="6853581" y="774000"/>
            <a:ext cx="4961467" cy="5078312"/>
          </a:xfrm>
          <a:prstGeom prst="rect">
            <a:avLst/>
          </a:prstGeom>
          <a:noFill/>
        </p:spPr>
        <p:txBody>
          <a:bodyPr wrap="square" rtlCol="0">
            <a:spAutoFit/>
          </a:bodyPr>
          <a:lstStyle/>
          <a:p>
            <a:pPr marL="285750" indent="-285750">
              <a:buFont typeface="Arial"/>
              <a:buChar char="•"/>
              <a:defRPr/>
            </a:pPr>
            <a:r>
              <a:rPr lang="de-DE"/>
              <a:t>Es ist zwar verständlich, dass es nur mit ACCEPT weitergehen kann, aber der Button DECLINE löst keine Ablehnung der AGB und Datenschutzbestimmungen aus. </a:t>
            </a:r>
            <a:endParaRPr/>
          </a:p>
          <a:p>
            <a:pPr marL="285750" indent="-285750">
              <a:buFont typeface="Arial"/>
              <a:buChar char="•"/>
              <a:defRPr/>
            </a:pPr>
            <a:endParaRPr lang="de-DE"/>
          </a:p>
          <a:p>
            <a:pPr marL="285750" indent="-285750">
              <a:buFont typeface="Arial"/>
              <a:buChar char="•"/>
              <a:defRPr/>
            </a:pPr>
            <a:r>
              <a:rPr lang="de-DE"/>
              <a:t>Manche Websites oder Apps leiten User nach einem Klick auf DECLINE (z.B. bei Age </a:t>
            </a:r>
            <a:r>
              <a:rPr lang="de-DE"/>
              <a:t>Verification</a:t>
            </a:r>
            <a:r>
              <a:rPr lang="de-DE"/>
              <a:t> oder falscher GEO) zurück zu Google oder schließen die App. Das hätte ich hier bei dieser App auch erwartet, es ist aber nicht geschehen.</a:t>
            </a:r>
            <a:endParaRPr/>
          </a:p>
          <a:p>
            <a:pPr marL="285750" indent="-285750">
              <a:buFont typeface="Arial"/>
              <a:buChar char="•"/>
              <a:defRPr/>
            </a:pPr>
            <a:endParaRPr lang="de-DE"/>
          </a:p>
          <a:p>
            <a:pPr marL="285750" indent="-285750">
              <a:buFont typeface="Arial"/>
              <a:buChar char="•"/>
              <a:defRPr/>
            </a:pPr>
            <a:r>
              <a:rPr lang="de-DE"/>
              <a:t>Als User kann ich lediglich mit DECLINE die Checkbox abwählen.</a:t>
            </a:r>
            <a:endParaRPr/>
          </a:p>
          <a:p>
            <a:pPr marL="285750" indent="-285750">
              <a:buFont typeface="Arial"/>
              <a:buChar char="•"/>
              <a:defRPr/>
            </a:pPr>
            <a:endParaRPr lang="de-DE"/>
          </a:p>
          <a:p>
            <a:pPr marL="285750" indent="-285750">
              <a:buFont typeface="Arial"/>
              <a:buChar char="•"/>
              <a:defRPr/>
            </a:pPr>
            <a:r>
              <a:rPr lang="de-DE"/>
              <a:t>Ich würde empfehlen, DECLINE zu entfernen, da hier die vorgegebene Funktion nicht ausgeführt wird.</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681832864" name="Picture 6"/>
          <p:cNvPicPr>
            <a:picLocks noChangeAspect="1"/>
          </p:cNvPicPr>
          <p:nvPr/>
        </p:nvPicPr>
        <p:blipFill rotWithShape="1">
          <a:blip r:embed="rId3"/>
          <a:stretch/>
        </p:blipFill>
        <p:spPr bwMode="auto">
          <a:xfrm>
            <a:off x="0" y="0"/>
            <a:ext cx="3168981" cy="6858000"/>
          </a:xfrm>
          <a:prstGeom prst="rect">
            <a:avLst/>
          </a:prstGeom>
        </p:spPr>
      </p:pic>
      <p:sp>
        <p:nvSpPr>
          <p:cNvPr id="1567770767" name="TextBox 7"/>
          <p:cNvSpPr txBox="1"/>
          <p:nvPr/>
        </p:nvSpPr>
        <p:spPr bwMode="auto">
          <a:xfrm>
            <a:off x="7213603" y="0"/>
            <a:ext cx="4978397" cy="584775"/>
          </a:xfrm>
          <a:prstGeom prst="rect">
            <a:avLst/>
          </a:prstGeom>
          <a:noFill/>
        </p:spPr>
        <p:txBody>
          <a:bodyPr wrap="square" rtlCol="0">
            <a:spAutoFit/>
          </a:bodyPr>
          <a:lstStyle/>
          <a:p>
            <a:pPr algn="r">
              <a:defRPr/>
            </a:pPr>
            <a:r>
              <a:rPr lang="en-US" sz="3200">
                <a:latin typeface="Athlon SemiBold"/>
              </a:rPr>
              <a:t>4 – Welcome Screen</a:t>
            </a:r>
            <a:endParaRPr/>
          </a:p>
        </p:txBody>
      </p:sp>
      <p:sp>
        <p:nvSpPr>
          <p:cNvPr id="604035972" name="TextBox 8"/>
          <p:cNvSpPr txBox="1"/>
          <p:nvPr/>
        </p:nvSpPr>
        <p:spPr bwMode="auto">
          <a:xfrm>
            <a:off x="3631095" y="774000"/>
            <a:ext cx="7876703" cy="5303880"/>
          </a:xfrm>
          <a:prstGeom prst="rect">
            <a:avLst/>
          </a:prstGeom>
          <a:noFill/>
        </p:spPr>
        <p:txBody>
          <a:bodyPr wrap="square" rtlCol="0">
            <a:spAutoFit/>
          </a:bodyPr>
          <a:lstStyle/>
          <a:p>
            <a:pPr marL="285750" indent="-285750">
              <a:buFont typeface="Arial"/>
              <a:buChar char="•"/>
              <a:defRPr/>
            </a:pPr>
            <a:r>
              <a:rPr lang="de-DE"/>
              <a:t>Diesen Screen hätte ich grundsätzlich vor dem </a:t>
            </a:r>
            <a:r>
              <a:rPr lang="de-DE"/>
              <a:t>Onboarding</a:t>
            </a:r>
            <a:r>
              <a:rPr lang="de-DE"/>
              <a:t> Screen erwartet, denn nun findet erst am 6. Schritt die Begrüßung der User statt.</a:t>
            </a:r>
            <a:endParaRPr/>
          </a:p>
          <a:p>
            <a:pPr>
              <a:defRPr/>
            </a:pPr>
            <a:endParaRPr lang="de-DE"/>
          </a:p>
          <a:p>
            <a:pPr marL="285750" indent="-285750">
              <a:buFont typeface="Arial"/>
              <a:buChar char="•"/>
              <a:defRPr/>
            </a:pPr>
            <a:r>
              <a:rPr lang="de-DE"/>
              <a:t>Seit wann ist denn die App “neu“ und braucht es hier an dieser Stelle diese Information „</a:t>
            </a:r>
            <a:r>
              <a:rPr lang="de-DE"/>
              <a:t>new</a:t>
            </a:r>
            <a:r>
              <a:rPr lang="de-DE"/>
              <a:t> SWK </a:t>
            </a:r>
            <a:r>
              <a:rPr lang="de-DE"/>
              <a:t>app</a:t>
            </a:r>
            <a:r>
              <a:rPr lang="de-DE"/>
              <a:t>“ überhaupt (noch)?</a:t>
            </a:r>
            <a:endParaRPr/>
          </a:p>
          <a:p>
            <a:pPr marL="285750" indent="-285750">
              <a:buFont typeface="Arial"/>
              <a:buChar char="•"/>
              <a:defRPr/>
            </a:pPr>
            <a:endParaRPr lang="de-DE"/>
          </a:p>
          <a:p>
            <a:pPr marL="285750" indent="-285750">
              <a:buFont typeface="Arial"/>
              <a:buChar char="•"/>
              <a:defRPr/>
            </a:pPr>
            <a:r>
              <a:rPr lang="de-DE"/>
              <a:t>Wenn ich die App jetzt schließen und noch mal öffnen würde, </a:t>
            </a:r>
            <a:r>
              <a:rPr lang="de-DE" sz="1800" b="0" i="0" u="none" strike="noStrike" cap="none" spc="0">
                <a:solidFill>
                  <a:schemeClr val="tx1"/>
                </a:solidFill>
                <a:latin typeface="+mn-lt"/>
                <a:ea typeface="+mn-ea"/>
                <a:cs typeface="+mn-cs"/>
              </a:rPr>
              <a:t>kann ich ebenfalls ohne Registrierung fortfahren und lande ohne eine Entscheidung getroffen zu haben</a:t>
            </a:r>
            <a:r>
              <a:rPr lang="de-DE"/>
              <a:t> zu früh beim nächsten Schritt. Mich als User hat das etwas verwirrt, dass ich nicht auf dem gleichen Screen geblieben bin und für mich eine Entscheidung getroffen wurde.</a:t>
            </a:r>
            <a:endParaRPr/>
          </a:p>
          <a:p>
            <a:pPr>
              <a:defRPr/>
            </a:pPr>
            <a:endParaRPr lang="de-DE"/>
          </a:p>
          <a:p>
            <a:pPr marL="285750" indent="-285750">
              <a:buFont typeface="Arial"/>
              <a:buChar char="•"/>
              <a:defRPr/>
            </a:pPr>
            <a:r>
              <a:rPr lang="de-DE"/>
              <a:t>„</a:t>
            </a:r>
            <a:r>
              <a:rPr lang="de-DE"/>
              <a:t>Simply</a:t>
            </a:r>
            <a:r>
              <a:rPr lang="de-DE"/>
              <a:t> log in </a:t>
            </a:r>
            <a:r>
              <a:rPr lang="de-DE"/>
              <a:t>with</a:t>
            </a:r>
            <a:r>
              <a:rPr lang="de-DE"/>
              <a:t> </a:t>
            </a:r>
            <a:r>
              <a:rPr lang="de-DE"/>
              <a:t>your</a:t>
            </a:r>
            <a:r>
              <a:rPr lang="de-DE"/>
              <a:t> SWK Login…“ —&gt; das finde ich doppelt gemoppelt und etwas zu kompliziert formuliert. Auf dem Button steht auch „</a:t>
            </a:r>
            <a:r>
              <a:rPr lang="de-DE"/>
              <a:t>Sign</a:t>
            </a:r>
            <a:r>
              <a:rPr lang="de-DE"/>
              <a:t> in“. Ich würde empfehlen, hier einheitlich zu bleiben und auch zuerst die Registrierung im Text zu erwähnen, da das auch die Reihenfolge der Buttons ist.</a:t>
            </a:r>
            <a:endParaRPr/>
          </a:p>
          <a:p>
            <a:pPr marL="285750" indent="-285750">
              <a:buFont typeface="Arial"/>
              <a:buChar char="•"/>
              <a:defRPr/>
            </a:pPr>
            <a:endParaRPr lang="de-DE"/>
          </a:p>
          <a:p>
            <a:pPr marL="285750" indent="-285750">
              <a:buFont typeface="Arial"/>
              <a:buChar char="•"/>
              <a:defRPr/>
            </a:pPr>
            <a:r>
              <a:rPr lang="de-DE"/>
              <a:t>„</a:t>
            </a:r>
            <a:r>
              <a:rPr lang="de-DE"/>
              <a:t>Sign</a:t>
            </a:r>
            <a:r>
              <a:rPr lang="de-DE"/>
              <a:t> </a:t>
            </a:r>
            <a:r>
              <a:rPr lang="de-DE"/>
              <a:t>up</a:t>
            </a:r>
            <a:r>
              <a:rPr lang="de-DE"/>
              <a:t> </a:t>
            </a:r>
            <a:r>
              <a:rPr lang="de-DE"/>
              <a:t>for</a:t>
            </a:r>
            <a:r>
              <a:rPr lang="de-DE"/>
              <a:t> </a:t>
            </a:r>
            <a:r>
              <a:rPr lang="de-DE"/>
              <a:t>free</a:t>
            </a:r>
            <a:r>
              <a:rPr lang="de-DE"/>
              <a:t> </a:t>
            </a:r>
            <a:r>
              <a:rPr lang="de-DE"/>
              <a:t>or</a:t>
            </a:r>
            <a:r>
              <a:rPr lang="de-DE"/>
              <a:t> log in </a:t>
            </a:r>
            <a:r>
              <a:rPr lang="de-DE"/>
              <a:t>to</a:t>
            </a:r>
            <a:r>
              <a:rPr lang="de-DE"/>
              <a:t> </a:t>
            </a:r>
            <a:r>
              <a:rPr lang="de-DE"/>
              <a:t>your</a:t>
            </a:r>
            <a:r>
              <a:rPr lang="de-DE"/>
              <a:t> </a:t>
            </a:r>
            <a:r>
              <a:rPr lang="de-DE"/>
              <a:t>existing</a:t>
            </a:r>
            <a:r>
              <a:rPr lang="de-DE"/>
              <a:t> </a:t>
            </a:r>
            <a:r>
              <a:rPr lang="de-DE"/>
              <a:t>account</a:t>
            </a:r>
            <a:r>
              <a:rPr lang="de-DE"/>
              <a:t> </a:t>
            </a:r>
            <a:r>
              <a:rPr lang="de-DE"/>
              <a:t>to</a:t>
            </a:r>
            <a:r>
              <a:rPr lang="de-DE"/>
              <a:t> </a:t>
            </a:r>
            <a:r>
              <a:rPr lang="de-DE"/>
              <a:t>use</a:t>
            </a:r>
            <a:r>
              <a:rPr lang="de-DE"/>
              <a:t> all </a:t>
            </a:r>
            <a:r>
              <a:rPr lang="de-DE"/>
              <a:t>functions</a:t>
            </a:r>
            <a:r>
              <a:rPr lang="de-DE"/>
              <a:t>.“</a:t>
            </a:r>
            <a:endParaRPr/>
          </a:p>
          <a:p>
            <a:pPr marL="285750" indent="-285750">
              <a:buFont typeface="Arial"/>
              <a:buChar cha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885583845" name="Picture 2"/>
          <p:cNvPicPr>
            <a:picLocks noChangeAspect="1"/>
          </p:cNvPicPr>
          <p:nvPr/>
        </p:nvPicPr>
        <p:blipFill rotWithShape="1">
          <a:blip r:embed="rId3"/>
          <a:stretch/>
        </p:blipFill>
        <p:spPr bwMode="auto">
          <a:xfrm>
            <a:off x="0" y="0"/>
            <a:ext cx="3168981" cy="6858000"/>
          </a:xfrm>
          <a:prstGeom prst="rect">
            <a:avLst/>
          </a:prstGeom>
        </p:spPr>
      </p:pic>
      <p:sp>
        <p:nvSpPr>
          <p:cNvPr id="781615286" name="TextBox 3"/>
          <p:cNvSpPr txBox="1"/>
          <p:nvPr/>
        </p:nvSpPr>
        <p:spPr bwMode="auto">
          <a:xfrm>
            <a:off x="5671931" y="0"/>
            <a:ext cx="6520070" cy="584775"/>
          </a:xfrm>
          <a:prstGeom prst="rect">
            <a:avLst/>
          </a:prstGeom>
          <a:noFill/>
        </p:spPr>
        <p:txBody>
          <a:bodyPr wrap="square" rtlCol="0">
            <a:spAutoFit/>
          </a:bodyPr>
          <a:lstStyle/>
          <a:p>
            <a:pPr algn="r">
              <a:defRPr/>
            </a:pPr>
            <a:r>
              <a:rPr lang="en-US" sz="3200">
                <a:latin typeface="Athlon SemiBold"/>
              </a:rPr>
              <a:t>5 – What is important for you?</a:t>
            </a:r>
            <a:endParaRPr/>
          </a:p>
        </p:txBody>
      </p:sp>
      <p:sp>
        <p:nvSpPr>
          <p:cNvPr id="1754557912" name="TextBox 5"/>
          <p:cNvSpPr txBox="1"/>
          <p:nvPr/>
        </p:nvSpPr>
        <p:spPr bwMode="auto">
          <a:xfrm>
            <a:off x="3631095" y="774000"/>
            <a:ext cx="7878143" cy="3383640"/>
          </a:xfrm>
          <a:prstGeom prst="rect">
            <a:avLst/>
          </a:prstGeom>
          <a:noFill/>
        </p:spPr>
        <p:txBody>
          <a:bodyPr wrap="square" rtlCol="0">
            <a:spAutoFit/>
          </a:bodyPr>
          <a:lstStyle/>
          <a:p>
            <a:pPr marL="285750" indent="-285750">
              <a:buFont typeface="Arial"/>
              <a:buChar char="•"/>
              <a:defRPr/>
            </a:pPr>
            <a:r>
              <a:rPr lang="de-DE"/>
              <a:t>Das ist bisher die erste App, an die ich mich erinnern kann, bei der ich vor der eigentlichen Nutzung den Startbildschirm schon im Onboarding Screen individuell konfigurieren kann.</a:t>
            </a:r>
            <a:br>
              <a:rPr lang="de-DE"/>
            </a:br>
            <a:endParaRPr lang="de-DE"/>
          </a:p>
          <a:p>
            <a:pPr marL="285750" indent="-285750">
              <a:buFont typeface="Arial"/>
              <a:buChar char="•"/>
              <a:defRPr/>
            </a:pPr>
            <a:r>
              <a:rPr lang="de-DE"/>
              <a:t>Die verwendeten Icons spiegeln sich aber nicht im Text wider. Ich hätte sie mit FAQ, Support oder einer Chat-Funktion assoziiert, nicht aber mit einem Home Screen. In der Regel wird der Home-Screen mit einem Häuschen gekennzeichnet, Wichtigkeit bzw. Relevanz mit einem Ausrufezeichen.</a:t>
            </a:r>
            <a:br>
              <a:rPr lang="de-DE"/>
            </a:br>
            <a:endParaRPr lang="de-DE"/>
          </a:p>
          <a:p>
            <a:pPr marL="285750" indent="-285750">
              <a:buFont typeface="Arial"/>
              <a:buChar char="•"/>
              <a:defRPr/>
            </a:pPr>
            <a:r>
              <a:rPr lang="de-DE"/>
              <a:t>SELECT YOUR FAVORITE: Genau das habe ich auf diesen Screen noch gar nicht gemacht und kommt erst im folgenden Schritt. Hier wäre CONTINUE für den CTA auf dem Button besser gewesen.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864803055" name="Picture 2"/>
          <p:cNvPicPr>
            <a:picLocks noChangeAspect="1"/>
          </p:cNvPicPr>
          <p:nvPr/>
        </p:nvPicPr>
        <p:blipFill rotWithShape="1">
          <a:blip r:embed="rId3"/>
          <a:stretch/>
        </p:blipFill>
        <p:spPr bwMode="auto">
          <a:xfrm>
            <a:off x="0" y="0"/>
            <a:ext cx="3168981" cy="6858000"/>
          </a:xfrm>
          <a:prstGeom prst="rect">
            <a:avLst/>
          </a:prstGeom>
        </p:spPr>
      </p:pic>
      <p:sp>
        <p:nvSpPr>
          <p:cNvPr id="73008945" name="TextBox 3"/>
          <p:cNvSpPr txBox="1"/>
          <p:nvPr/>
        </p:nvSpPr>
        <p:spPr bwMode="auto">
          <a:xfrm>
            <a:off x="5671931" y="0"/>
            <a:ext cx="6520070" cy="584775"/>
          </a:xfrm>
          <a:prstGeom prst="rect">
            <a:avLst/>
          </a:prstGeom>
          <a:noFill/>
        </p:spPr>
        <p:txBody>
          <a:bodyPr wrap="square" rtlCol="0">
            <a:spAutoFit/>
          </a:bodyPr>
          <a:lstStyle/>
          <a:p>
            <a:pPr algn="r">
              <a:defRPr/>
            </a:pPr>
            <a:r>
              <a:rPr lang="en-US" sz="3200">
                <a:latin typeface="Athlon SemiBold"/>
              </a:rPr>
              <a:t>6 – Select your favorite now</a:t>
            </a:r>
            <a:endParaRPr/>
          </a:p>
        </p:txBody>
      </p:sp>
      <p:sp>
        <p:nvSpPr>
          <p:cNvPr id="1616776992" name="TextBox 4"/>
          <p:cNvSpPr txBox="1"/>
          <p:nvPr/>
        </p:nvSpPr>
        <p:spPr bwMode="auto">
          <a:xfrm>
            <a:off x="3631095" y="774000"/>
            <a:ext cx="7876703" cy="5303880"/>
          </a:xfrm>
          <a:prstGeom prst="rect">
            <a:avLst/>
          </a:prstGeom>
          <a:noFill/>
        </p:spPr>
        <p:txBody>
          <a:bodyPr wrap="square" rtlCol="0">
            <a:spAutoFit/>
          </a:bodyPr>
          <a:lstStyle/>
          <a:p>
            <a:pPr marL="285750" indent="-285750">
              <a:buFont typeface="Arial"/>
              <a:buChar char="•"/>
              <a:defRPr/>
            </a:pPr>
            <a:r>
              <a:rPr lang="de-DE"/>
              <a:t>Ich hätte diesen Screen mit dem vorherigen Informationen zusammengeführt oder den vorigen Screen komplett entfernt. Insgesamt ist der Nutzen vom vorigen Bildschirm sehr gering und es kann leicht darauf verzichtet werden. So kämen User einen Schritt schneller vorwärts ans Ziel.</a:t>
            </a:r>
            <a:br>
              <a:rPr lang="de-DE"/>
            </a:br>
            <a:endParaRPr lang="de-DE"/>
          </a:p>
          <a:p>
            <a:pPr marL="285750" indent="-285750">
              <a:buFont typeface="Arial"/>
              <a:buChar char="•"/>
              <a:defRPr/>
            </a:pPr>
            <a:r>
              <a:rPr lang="de-DE"/>
              <a:t>Ich hätte weder von „Favoriten“ geschrieben, noch das Stern-Icon für die Auswahl genutzt. Bei zwei Auswahlmöglichkeiten von „Favorit“ zu sprechen, wird dieser Funktion nicht gerecht und ist missverständlich ausgedrückt. Bei sehr vielen Auswahlmöglichkeiten würde eine Favorisierung sinnvoll sein. „Präferenz“ oder „Auswahl“ wäre hierfür die geeignetere Wortwahl.</a:t>
            </a:r>
            <a:endParaRPr/>
          </a:p>
          <a:p>
            <a:pPr>
              <a:defRPr/>
            </a:pPr>
            <a:endParaRPr lang="de-DE"/>
          </a:p>
          <a:p>
            <a:pPr marL="285750" indent="-285750">
              <a:buFont typeface="Arial"/>
              <a:buChar char="•"/>
              <a:defRPr/>
            </a:pPr>
            <a:r>
              <a:rPr lang="de-DE"/>
              <a:t>Ebenfalls ist schon die erste Möglichkeit MOBILITY als Voreinstellung aktiviert, wenn ich diesen Screen betrete. Hier würde ich empfehlen, keine Vorauswahl für User zu treffen, sondern Usern die Wahl selber zu überlassen.</a:t>
            </a:r>
            <a:br>
              <a:rPr lang="de-DE"/>
            </a:br>
            <a:endParaRPr lang="de-DE"/>
          </a:p>
          <a:p>
            <a:pPr marL="285750" indent="-285750">
              <a:buFont typeface="Arial"/>
              <a:buChar char="•"/>
              <a:defRPr/>
            </a:pPr>
            <a:r>
              <a:rPr lang="de-DE"/>
              <a:t>ACCEPT ist nicht die richtige </a:t>
            </a:r>
            <a:r>
              <a:rPr lang="de-DE"/>
              <a:t>Textwahl</a:t>
            </a:r>
            <a:r>
              <a:rPr lang="de-DE"/>
              <a:t>, da ich keiner Pflichtangabe zustimmen muss. Der bessere CTA auf dem Button wäre wieder “</a:t>
            </a:r>
            <a:r>
              <a:rPr lang="de-DE"/>
              <a:t>Continue</a:t>
            </a:r>
            <a:r>
              <a:rPr lang="de-DE"/>
              <a:t>” gewesen. Oder “Start”, weil es der letzte Schritt vom </a:t>
            </a:r>
            <a:r>
              <a:rPr lang="de-DE"/>
              <a:t>Onboarding</a:t>
            </a:r>
            <a:r>
              <a:rPr lang="de-DE"/>
              <a:t> Screen ist und User danach auf den konfigurierten Home-Bildschirm landen sollen.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ONLYOFFICE/9.2.1.43</Application>
  <PresentationFormat>On-screen Show (4:3)</PresentationFormat>
  <Paragraphs>0</Paragraphs>
  <Slides>11</Slides>
  <Notes>11</Notes>
  <HiddenSlides>0</HiddenSlides>
  <MMClips>2</MMClips>
  <ScaleCrop>0</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
  <cp:revision>25</cp:revision>
  <dcterms:created xsi:type="dcterms:W3CDTF">2024-07-28T18:58:48Z</dcterms:created>
  <dcterms:modified xsi:type="dcterms:W3CDTF">2026-02-26T07:48:21Z</dcterms:modified>
</cp:coreProperties>
</file>